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67" r:id="rId2"/>
  </p:sldMasterIdLst>
  <p:notesMasterIdLst>
    <p:notesMasterId r:id="rId18"/>
  </p:notesMasterIdLst>
  <p:sldIdLst>
    <p:sldId id="258" r:id="rId3"/>
    <p:sldId id="259" r:id="rId4"/>
    <p:sldId id="261" r:id="rId5"/>
    <p:sldId id="281" r:id="rId6"/>
    <p:sldId id="263" r:id="rId7"/>
    <p:sldId id="282" r:id="rId8"/>
    <p:sldId id="265" r:id="rId9"/>
    <p:sldId id="269" r:id="rId10"/>
    <p:sldId id="266" r:id="rId11"/>
    <p:sldId id="267" r:id="rId12"/>
    <p:sldId id="275" r:id="rId13"/>
    <p:sldId id="279" r:id="rId14"/>
    <p:sldId id="272" r:id="rId15"/>
    <p:sldId id="271" r:id="rId16"/>
    <p:sldId id="280"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02FF"/>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0" autoAdjust="0"/>
    <p:restoredTop sz="92791" autoAdjust="0"/>
  </p:normalViewPr>
  <p:slideViewPr>
    <p:cSldViewPr snapToGrid="0">
      <p:cViewPr varScale="1">
        <p:scale>
          <a:sx n="76" d="100"/>
          <a:sy n="76" d="100"/>
        </p:scale>
        <p:origin x="136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1B32D-10A7-4460-81F4-063612F6DD44}" type="datetimeFigureOut">
              <a:rPr lang="en-US" smtClean="0"/>
              <a:t>7/9/2020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83736-B95A-4974-9A82-85F929F15024}" type="slidenum">
              <a:rPr lang="en-US" smtClean="0"/>
              <a:t>‹#›</a:t>
            </a:fld>
            <a:endParaRPr lang="en-US"/>
          </a:p>
        </p:txBody>
      </p:sp>
    </p:spTree>
    <p:extLst>
      <p:ext uri="{BB962C8B-B14F-4D97-AF65-F5344CB8AC3E}">
        <p14:creationId xmlns:p14="http://schemas.microsoft.com/office/powerpoint/2010/main" val="715251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the outline</a:t>
            </a:r>
            <a:r>
              <a:rPr lang="en-US" baseline="0" dirty="0"/>
              <a:t> of my today’s presentation…</a:t>
            </a:r>
            <a:endParaRPr lang="en-US" dirty="0"/>
          </a:p>
        </p:txBody>
      </p:sp>
      <p:sp>
        <p:nvSpPr>
          <p:cNvPr id="4" name="Slide Number Placeholder 3"/>
          <p:cNvSpPr>
            <a:spLocks noGrp="1"/>
          </p:cNvSpPr>
          <p:nvPr>
            <p:ph type="sldNum" sz="quarter" idx="10"/>
          </p:nvPr>
        </p:nvSpPr>
        <p:spPr/>
        <p:txBody>
          <a:bodyPr/>
          <a:lstStyle/>
          <a:p>
            <a:pPr defTabSz="931774">
              <a:defRPr/>
            </a:pPr>
            <a:fld id="{BC3EF3D0-9081-5846-A61C-8923B7A60622}" type="slidenum">
              <a:rPr lang="en-US">
                <a:solidFill>
                  <a:prstClr val="black"/>
                </a:solidFill>
                <a:latin typeface="Calibri"/>
              </a:rPr>
              <a:pPr defTabSz="931774">
                <a:defRPr/>
              </a:pPr>
              <a:t>3</a:t>
            </a:fld>
            <a:endParaRPr lang="en-US">
              <a:solidFill>
                <a:prstClr val="black"/>
              </a:solidFill>
              <a:latin typeface="Calibri"/>
            </a:endParaRPr>
          </a:p>
        </p:txBody>
      </p:sp>
    </p:spTree>
    <p:extLst>
      <p:ext uri="{BB962C8B-B14F-4D97-AF65-F5344CB8AC3E}">
        <p14:creationId xmlns:p14="http://schemas.microsoft.com/office/powerpoint/2010/main" val="3604679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This is base software progress. </a:t>
            </a:r>
            <a:endParaRPr lang="en-US" dirty="0"/>
          </a:p>
        </p:txBody>
      </p:sp>
      <p:sp>
        <p:nvSpPr>
          <p:cNvPr id="4" name="Slide Number Placeholder 3"/>
          <p:cNvSpPr>
            <a:spLocks noGrp="1"/>
          </p:cNvSpPr>
          <p:nvPr>
            <p:ph type="sldNum" sz="quarter" idx="10"/>
          </p:nvPr>
        </p:nvSpPr>
        <p:spPr/>
        <p:txBody>
          <a:bodyPr/>
          <a:lstStyle/>
          <a:p>
            <a:fld id="{0A533DE9-A9DF-D149-8EA9-13A4E46F6854}" type="slidenum">
              <a:rPr kumimoji="1" lang="ko-KR" altLang="en-US" smtClean="0"/>
              <a:t>13</a:t>
            </a:fld>
            <a:endParaRPr kumimoji="1" lang="ko-KR" altLang="en-US"/>
          </a:p>
        </p:txBody>
      </p:sp>
    </p:spTree>
    <p:extLst>
      <p:ext uri="{BB962C8B-B14F-4D97-AF65-F5344CB8AC3E}">
        <p14:creationId xmlns:p14="http://schemas.microsoft.com/office/powerpoint/2010/main" val="634694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r>
              <a:rPr lang="en-US" altLang="ko-KR" dirty="0" err="1"/>
              <a:t>Unikernel</a:t>
            </a:r>
            <a:r>
              <a:rPr lang="en-US" altLang="ko-KR" dirty="0"/>
              <a:t>: a </a:t>
            </a:r>
            <a:r>
              <a:rPr lang="en-US" altLang="ko-KR" dirty="0" err="1"/>
              <a:t>specialised</a:t>
            </a:r>
            <a:r>
              <a:rPr lang="en-US" altLang="ko-KR" dirty="0"/>
              <a:t>, single address space machine image constructed by using library operating systems. A developer selects, from a modular stack, the minimal set of libraries which correspond to the OS constructs required for their application to run. These libraries are then compiled with the application and configuration code to build sealed, fixed-purpose images (</a:t>
            </a:r>
            <a:r>
              <a:rPr lang="en-US" altLang="ko-KR" dirty="0" err="1"/>
              <a:t>unikernels</a:t>
            </a:r>
            <a:r>
              <a:rPr lang="en-US" altLang="ko-KR" dirty="0"/>
              <a:t>) which run directly on a hypervisor or hardware without an intervening OS such as Linux or Windows.</a:t>
            </a:r>
            <a:endParaRPr lang="ko-KR" altLang="en-US" dirty="0"/>
          </a:p>
        </p:txBody>
      </p:sp>
    </p:spTree>
    <p:extLst>
      <p:ext uri="{BB962C8B-B14F-4D97-AF65-F5344CB8AC3E}">
        <p14:creationId xmlns:p14="http://schemas.microsoft.com/office/powerpoint/2010/main" val="1964587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This is base software progress. </a:t>
            </a:r>
          </a:p>
          <a:p>
            <a:endParaRPr lang="en-US" baseline="0" dirty="0"/>
          </a:p>
          <a:p>
            <a:r>
              <a:rPr lang="en-US" sz="1600" dirty="0"/>
              <a:t>With the Service architecture Kubernetes handles things that you often might have to worry about</a:t>
            </a:r>
          </a:p>
          <a:p>
            <a:pPr lvl="1"/>
            <a:r>
              <a:rPr lang="en-US" sz="1600" dirty="0"/>
              <a:t>Service discovery</a:t>
            </a:r>
          </a:p>
          <a:p>
            <a:pPr lvl="1"/>
            <a:r>
              <a:rPr lang="en-US" sz="1600" dirty="0"/>
              <a:t>Load balancing</a:t>
            </a:r>
          </a:p>
          <a:p>
            <a:pPr lvl="1"/>
            <a:r>
              <a:rPr lang="en-US" sz="1600" dirty="0"/>
              <a:t>Scaling</a:t>
            </a:r>
          </a:p>
          <a:p>
            <a:pPr lvl="1"/>
            <a:endParaRPr lang="en-US" sz="1600" dirty="0"/>
          </a:p>
          <a:p>
            <a:r>
              <a:rPr lang="en-US" sz="1600" dirty="0"/>
              <a:t>Service discovery allows each pod just needs to call the name of the service it wants to talk to</a:t>
            </a:r>
          </a:p>
          <a:p>
            <a:endParaRPr lang="en-US" sz="1600" dirty="0"/>
          </a:p>
          <a:p>
            <a:r>
              <a:rPr lang="en-US" sz="1600" dirty="0"/>
              <a:t>Services have multiple options</a:t>
            </a:r>
          </a:p>
          <a:p>
            <a:pPr lvl="1"/>
            <a:r>
              <a:rPr lang="en-US" sz="1600" dirty="0"/>
              <a:t>Session based load balancing</a:t>
            </a:r>
          </a:p>
          <a:p>
            <a:pPr lvl="1"/>
            <a:r>
              <a:rPr lang="en-US" sz="1600" dirty="0"/>
              <a:t>Single port based services</a:t>
            </a:r>
          </a:p>
          <a:p>
            <a:pPr lvl="1"/>
            <a:r>
              <a:rPr lang="en-US" sz="1600" dirty="0"/>
              <a:t>External Services</a:t>
            </a:r>
          </a:p>
          <a:p>
            <a:endParaRPr lang="en-US" sz="1600" dirty="0"/>
          </a:p>
          <a:p>
            <a:r>
              <a:rPr lang="en-US" sz="1600" dirty="0"/>
              <a:t>The Service architecture of Kubernetes can be scaled up to handle as many services as you would like for your system</a:t>
            </a:r>
          </a:p>
          <a:p>
            <a:endParaRPr lang="en-US" sz="1600" dirty="0"/>
          </a:p>
          <a:p>
            <a:endParaRPr lang="en-US" sz="1600"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4A83736-B95A-4974-9A82-85F929F15024}" type="slidenum">
              <a:rPr lang="en-US" smtClean="0"/>
              <a:t>5</a:t>
            </a:fld>
            <a:endParaRPr lang="en-US"/>
          </a:p>
        </p:txBody>
      </p:sp>
    </p:spTree>
    <p:extLst>
      <p:ext uri="{BB962C8B-B14F-4D97-AF65-F5344CB8AC3E}">
        <p14:creationId xmlns:p14="http://schemas.microsoft.com/office/powerpoint/2010/main" val="751392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ko-KR" dirty="0"/>
              <a:t>To</a:t>
            </a:r>
            <a:r>
              <a:rPr lang="en-US" altLang="ko-KR" baseline="0" dirty="0"/>
              <a:t> realize cloud-native multi-site playground, I consider these three requirements. </a:t>
            </a:r>
          </a:p>
          <a:p>
            <a:pPr lvl="1">
              <a:lnSpc>
                <a:spcPct val="100000"/>
              </a:lnSpc>
            </a:pPr>
            <a:endParaRPr lang="en-US" altLang="ko-KR" dirty="0"/>
          </a:p>
          <a:p>
            <a:pPr lvl="1">
              <a:lnSpc>
                <a:spcPct val="100000"/>
              </a:lnSpc>
            </a:pPr>
            <a:r>
              <a:rPr lang="en-US" altLang="ko-KR" dirty="0"/>
              <a:t>1- </a:t>
            </a:r>
            <a:r>
              <a:rPr lang="en-US" dirty="0"/>
              <a:t>In a cloud-native environment, edge computing </a:t>
            </a:r>
            <a:r>
              <a:rPr lang="en-US" sz="2600" b="1" dirty="0">
                <a:solidFill>
                  <a:srgbClr val="0000FF"/>
                </a:solidFill>
              </a:rPr>
              <a:t>moves applications workload </a:t>
            </a:r>
            <a:r>
              <a:rPr lang="en-US" dirty="0"/>
              <a:t>from a centralized location to </a:t>
            </a:r>
            <a:r>
              <a:rPr lang="en-US" sz="2600" b="1" dirty="0"/>
              <a:t>remote locations</a:t>
            </a:r>
            <a:r>
              <a:rPr lang="en-US" dirty="0"/>
              <a:t>, Thus improve latency as well as reduce the bandwidth constraints over the network and storage capacity at the center.</a:t>
            </a:r>
          </a:p>
          <a:p>
            <a:pPr lvl="1">
              <a:lnSpc>
                <a:spcPct val="100000"/>
              </a:lnSpc>
            </a:pPr>
            <a:r>
              <a:rPr lang="en-US" dirty="0"/>
              <a:t>2- </a:t>
            </a:r>
            <a:r>
              <a:rPr lang="en-US" b="1" dirty="0">
                <a:solidFill>
                  <a:srgbClr val="0000FF"/>
                </a:solidFill>
              </a:rPr>
              <a:t>Edge Computing </a:t>
            </a:r>
            <a:r>
              <a:rPr lang="en-US" sz="1200" b="1" dirty="0">
                <a:solidFill>
                  <a:srgbClr val="0000FF"/>
                </a:solidFill>
              </a:rPr>
              <a:t>leveraged the benefits of cloud-native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FF"/>
                </a:solidFill>
              </a:rPr>
              <a:t>3- </a:t>
            </a:r>
            <a:r>
              <a:rPr lang="en-US" altLang="ko-KR" b="1" dirty="0"/>
              <a:t>Playground users</a:t>
            </a:r>
            <a:r>
              <a:rPr lang="en-US" altLang="ko-KR" dirty="0"/>
              <a:t> (i.e. developers) may </a:t>
            </a:r>
            <a:r>
              <a:rPr lang="en-US" altLang="ko-KR" b="1" dirty="0"/>
              <a:t>want to freely customize a cloud-native cluster </a:t>
            </a:r>
            <a:r>
              <a:rPr lang="en-US" altLang="ko-KR" dirty="0"/>
              <a:t>for realizing their cloud-native services</a:t>
            </a:r>
          </a:p>
          <a:p>
            <a:pPr lvl="1">
              <a:lnSpc>
                <a:spcPct val="100000"/>
              </a:lnSpc>
            </a:pPr>
            <a:endParaRPr lang="en-US" dirty="0"/>
          </a:p>
          <a:p>
            <a:pPr lvl="1">
              <a:lnSpc>
                <a:spcPct val="100000"/>
              </a:lnSpc>
            </a:pPr>
            <a:endParaRPr lang="en-US" altLang="ko-KR" dirty="0"/>
          </a:p>
          <a:p>
            <a:endParaRPr lang="en-US" altLang="ko-KR" baseline="0" dirty="0"/>
          </a:p>
          <a:p>
            <a:r>
              <a:rPr lang="en-US" sz="1200" kern="1200" dirty="0">
                <a:solidFill>
                  <a:schemeClr val="tx1"/>
                </a:solidFill>
                <a:latin typeface="+mn-lt"/>
                <a:ea typeface="+mn-ea"/>
                <a:cs typeface="+mn-cs"/>
              </a:rPr>
              <a:t>Playground with Cloud-native edge boxes performance of resources/applications varies considerably depending on variations in running conditions </a:t>
            </a:r>
            <a:r>
              <a:rPr lang="en-US" sz="1200" kern="1200" dirty="0" err="1">
                <a:solidFill>
                  <a:schemeClr val="tx1"/>
                </a:solidFill>
                <a:latin typeface="+mn-lt"/>
                <a:ea typeface="+mn-ea"/>
                <a:cs typeface="+mn-cs"/>
              </a:rPr>
              <a:t>e.g</a:t>
            </a:r>
            <a:r>
              <a:rPr lang="en-US" sz="1200" kern="1200" dirty="0">
                <a:solidFill>
                  <a:schemeClr val="tx1"/>
                </a:solidFill>
                <a:latin typeface="+mn-lt"/>
                <a:ea typeface="+mn-ea"/>
                <a:cs typeface="+mn-cs"/>
              </a:rPr>
              <a:t> availability of virtual resources, network connection quality between distributed Boxes etc. Therefore tracking changes of operational environment is vital in order to maintain and sustain playground services. Therefore, the use of monitoring capabilities at each layer of cloud-native edge helps the playground operators/administrators to recognize where any resource(physical/virtual/network) bottlenecks. </a:t>
            </a:r>
            <a:endParaRPr lang="ko-KR" altLang="en-US" dirty="0"/>
          </a:p>
        </p:txBody>
      </p:sp>
      <p:sp>
        <p:nvSpPr>
          <p:cNvPr id="4" name="슬라이드 번호 개체 틀 3"/>
          <p:cNvSpPr>
            <a:spLocks noGrp="1"/>
          </p:cNvSpPr>
          <p:nvPr>
            <p:ph type="sldNum" sz="quarter" idx="10"/>
          </p:nvPr>
        </p:nvSpPr>
        <p:spPr/>
        <p:txBody>
          <a:bodyPr/>
          <a:lstStyle/>
          <a:p>
            <a:fld id="{3BE65C1A-8C12-4C74-A075-594480313451}" type="slidenum">
              <a:rPr lang="ko-KR" altLang="en-US" smtClean="0"/>
              <a:t>6</a:t>
            </a:fld>
            <a:endParaRPr lang="ko-KR" altLang="en-US"/>
          </a:p>
        </p:txBody>
      </p:sp>
    </p:spTree>
    <p:extLst>
      <p:ext uri="{BB962C8B-B14F-4D97-AF65-F5344CB8AC3E}">
        <p14:creationId xmlns:p14="http://schemas.microsoft.com/office/powerpoint/2010/main" val="3747476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OF@TEIN+ playground maintains hyper-converged box-style resources </a:t>
            </a:r>
            <a:r>
              <a:rPr lang="en-US" sz="1200" b="1" i="0" u="none" strike="noStrike" kern="1200" baseline="0" dirty="0">
                <a:solidFill>
                  <a:schemeClr val="tx1"/>
                </a:solidFill>
                <a:latin typeface="+mn-lt"/>
                <a:ea typeface="+mn-ea"/>
                <a:cs typeface="+mn-cs"/>
              </a:rPr>
              <a:t>named ‘SmartX Micro-Box’. </a:t>
            </a:r>
            <a:r>
              <a:rPr lang="en-US" sz="1200" b="0" i="0" u="none" strike="noStrike" kern="1200" baseline="0" dirty="0">
                <a:solidFill>
                  <a:schemeClr val="tx1"/>
                </a:solidFill>
                <a:latin typeface="+mn-lt"/>
                <a:ea typeface="+mn-ea"/>
                <a:cs typeface="+mn-cs"/>
              </a:rPr>
              <a:t>These distributed boxes are configured to support interconnected cloud-native and edge computing with virtualized/containerized IoT-SDN-Cloud functionalities.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Although many conventional monitoring solutions are now available, </a:t>
            </a:r>
            <a:r>
              <a:rPr lang="en-US" sz="1200" b="1" i="0" u="sng" strike="noStrike" kern="1200" baseline="0" dirty="0">
                <a:solidFill>
                  <a:schemeClr val="tx1"/>
                </a:solidFill>
                <a:latin typeface="+mn-lt"/>
                <a:ea typeface="+mn-ea"/>
                <a:cs typeface="+mn-cs"/>
              </a:rPr>
              <a:t>maintaining multi-layer visib</a:t>
            </a:r>
            <a:r>
              <a:rPr lang="en-US" sz="1200" b="1" i="0" u="sng" strike="noStrike" kern="1200" baseline="0" dirty="0">
                <a:solidFill>
                  <a:srgbClr val="0000FF"/>
                </a:solidFill>
                <a:latin typeface="+mn-lt"/>
                <a:ea typeface="+mn-ea"/>
                <a:cs typeface="+mn-cs"/>
              </a:rPr>
              <a:t>ility</a:t>
            </a:r>
            <a:r>
              <a:rPr lang="en-US" sz="1200" b="0" i="0" u="sng"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i.e. resource-layer and flow-layer) </a:t>
            </a:r>
            <a:r>
              <a:rPr lang="en-US" sz="1200" b="0" i="0" u="none" strike="noStrike" kern="1200" baseline="0" dirty="0">
                <a:solidFill>
                  <a:schemeClr val="tx1"/>
                </a:solidFill>
                <a:latin typeface="+mn-lt"/>
                <a:ea typeface="+mn-ea"/>
                <a:cs typeface="+mn-cs"/>
              </a:rPr>
              <a:t>is still limited when operating such complicated infrastructures. To address this particular limitation, ‘SmartX Multi-View Visibility Framework’ (MVF) provides multi-layered visibility (underlay, physical, and virtual resource-layers and </a:t>
            </a:r>
            <a:r>
              <a:rPr lang="en-US" sz="1200" b="0" i="0" u="none" strike="noStrike" kern="1200" baseline="0" dirty="0" err="1">
                <a:solidFill>
                  <a:schemeClr val="tx1"/>
                </a:solidFill>
                <a:latin typeface="+mn-lt"/>
                <a:ea typeface="+mn-ea"/>
                <a:cs typeface="+mn-cs"/>
              </a:rPr>
              <a:t>flowlayer</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Maintaining persistent visibility is one of the major operational challenges where SmartX MVF and related tools fall short. Especially </a:t>
            </a:r>
            <a:r>
              <a:rPr lang="en-US" sz="1200" b="1" i="0" u="sng" strike="noStrike" kern="1200" baseline="0" dirty="0">
                <a:solidFill>
                  <a:schemeClr val="tx1"/>
                </a:solidFill>
                <a:latin typeface="+mn-lt"/>
                <a:ea typeface="+mn-ea"/>
                <a:cs typeface="+mn-cs"/>
              </a:rPr>
              <a:t>due to the complexity of heterogeneous underlay networks </a:t>
            </a:r>
            <a:r>
              <a:rPr lang="en-US" sz="1200" b="0" i="0" u="none" strike="noStrike" kern="1200" baseline="0" dirty="0">
                <a:solidFill>
                  <a:schemeClr val="tx1"/>
                </a:solidFill>
                <a:latin typeface="+mn-lt"/>
                <a:ea typeface="+mn-ea"/>
                <a:cs typeface="+mn-cs"/>
              </a:rPr>
              <a:t>with distributed resources, visibility is further restricted and this playground faces a variety of reliability-related issues such as network failures, limited resource availability, and flaws in software being triggered by environmental changes.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the upgraded OF@TEIN+ playground</a:t>
            </a:r>
            <a:r>
              <a:rPr lang="en-US" sz="1200" b="1" i="0" u="none" strike="noStrike" kern="1200" baseline="0" dirty="0">
                <a:solidFill>
                  <a:schemeClr val="tx1"/>
                </a:solidFill>
                <a:latin typeface="+mn-lt"/>
                <a:ea typeface="+mn-ea"/>
                <a:cs typeface="+mn-cs"/>
              </a:rPr>
              <a:t>, number of sites has much expanded </a:t>
            </a:r>
            <a:r>
              <a:rPr lang="en-US" sz="1200" b="0" i="0" u="none" strike="noStrike" kern="1200" baseline="0" dirty="0">
                <a:solidFill>
                  <a:schemeClr val="tx1"/>
                </a:solidFill>
                <a:latin typeface="+mn-lt"/>
                <a:ea typeface="+mn-ea"/>
                <a:cs typeface="+mn-cs"/>
              </a:rPr>
              <a:t>in the existing setup. Due to </a:t>
            </a:r>
            <a:r>
              <a:rPr lang="en-US" sz="1200" b="1" i="0" u="none" strike="noStrike" kern="1200" baseline="0" dirty="0">
                <a:solidFill>
                  <a:schemeClr val="tx1"/>
                </a:solidFill>
                <a:latin typeface="+mn-lt"/>
                <a:ea typeface="+mn-ea"/>
                <a:cs typeface="+mn-cs"/>
              </a:rPr>
              <a:t>the burden of large data volume generated </a:t>
            </a:r>
            <a:r>
              <a:rPr lang="en-US" sz="1200" b="0" i="0" u="none" strike="noStrike" kern="1200" baseline="0" dirty="0">
                <a:solidFill>
                  <a:schemeClr val="tx1"/>
                </a:solidFill>
                <a:latin typeface="+mn-lt"/>
                <a:ea typeface="+mn-ea"/>
                <a:cs typeface="+mn-cs"/>
              </a:rPr>
              <a:t>and transferred by multiple distributed and physical/virtual devices, we experience </a:t>
            </a:r>
            <a:r>
              <a:rPr lang="en-US" sz="1200" b="1" i="0" u="none" strike="noStrike" kern="1200" baseline="0" dirty="0">
                <a:solidFill>
                  <a:schemeClr val="tx1"/>
                </a:solidFill>
                <a:latin typeface="+mn-lt"/>
                <a:ea typeface="+mn-ea"/>
                <a:cs typeface="+mn-cs"/>
              </a:rPr>
              <a:t>overload on available network and storage capacity</a:t>
            </a:r>
            <a:r>
              <a:rPr lang="en-US" sz="1200" b="0" i="0" u="none" strike="noStrike" kern="1200" baseline="0" dirty="0">
                <a:solidFill>
                  <a:schemeClr val="tx1"/>
                </a:solidFill>
                <a:latin typeface="+mn-lt"/>
                <a:ea typeface="+mn-ea"/>
                <a:cs typeface="+mn-cs"/>
              </a:rPr>
              <a:t>. </a:t>
            </a:r>
            <a:r>
              <a:rPr lang="en-US" sz="1200" b="0" i="0" u="none" strike="sngStrike" kern="1200" baseline="0" dirty="0">
                <a:solidFill>
                  <a:schemeClr val="tx1"/>
                </a:solidFill>
                <a:latin typeface="+mn-lt"/>
                <a:ea typeface="+mn-ea"/>
                <a:cs typeface="+mn-cs"/>
              </a:rPr>
              <a:t>The additional need for maintaining visibility, data aggregation for analysis, and time-series visualization deemed SmartX MVF infeasible at a certain point.</a:t>
            </a:r>
            <a:r>
              <a:rPr lang="en-US" sz="1200" b="0" i="0" u="none" strike="noStrike" kern="1200" baseline="0" dirty="0">
                <a:solidFill>
                  <a:schemeClr val="tx1"/>
                </a:solidFill>
                <a:latin typeface="+mn-lt"/>
                <a:ea typeface="+mn-ea"/>
                <a:cs typeface="+mn-cs"/>
              </a:rPr>
              <a:t> Therefore requirements of applying multi-view visibility </a:t>
            </a:r>
            <a:r>
              <a:rPr lang="en-US" sz="1200" b="1" i="0" u="none" strike="noStrike" kern="1200" baseline="0" dirty="0">
                <a:solidFill>
                  <a:schemeClr val="tx1"/>
                </a:solidFill>
                <a:latin typeface="+mn-lt"/>
                <a:ea typeface="+mn-ea"/>
                <a:cs typeface="+mn-cs"/>
              </a:rPr>
              <a:t>using SmartX MVF need to be improved </a:t>
            </a:r>
            <a:r>
              <a:rPr lang="en-US" sz="1200" b="0" i="0" u="none" strike="noStrike" kern="1200" baseline="0" dirty="0">
                <a:solidFill>
                  <a:schemeClr val="tx1"/>
                </a:solidFill>
                <a:latin typeface="+mn-lt"/>
                <a:ea typeface="+mn-ea"/>
                <a:cs typeface="+mn-cs"/>
              </a:rPr>
              <a:t>with the existing environment. In response to the mentioned challenges, a solution is therefore needed that </a:t>
            </a:r>
            <a:r>
              <a:rPr lang="en-US" sz="1200" b="1" i="0" u="sng" strike="noStrike" kern="1200" baseline="0" dirty="0">
                <a:solidFill>
                  <a:schemeClr val="tx1"/>
                </a:solidFill>
                <a:latin typeface="+mn-lt"/>
                <a:ea typeface="+mn-ea"/>
                <a:cs typeface="+mn-cs"/>
              </a:rPr>
              <a:t>can monitor changes of operational environment and maintain long-term multi-view visibility</a:t>
            </a:r>
            <a:r>
              <a:rPr lang="en-US" sz="1200" b="0" i="0" u="none" strike="noStrike" kern="1200" baseline="0" dirty="0">
                <a:solidFill>
                  <a:schemeClr val="tx1"/>
                </a:solidFill>
                <a:latin typeface="+mn-lt"/>
                <a:ea typeface="+mn-ea"/>
                <a:cs typeface="+mn-cs"/>
              </a:rPr>
              <a:t> and visualization, offering a persistent solution with reliable transfer and efficient storage in the complex distributed infrastructure.</a:t>
            </a:r>
          </a:p>
          <a:p>
            <a:endParaRPr lang="en-US" sz="1200" b="0" i="0" u="none" strike="noStrike" kern="1200" baseline="0" dirty="0">
              <a:solidFill>
                <a:schemeClr val="tx1"/>
              </a:solidFill>
              <a:latin typeface="+mn-lt"/>
              <a:ea typeface="+mn-ea"/>
              <a:cs typeface="+mn-cs"/>
            </a:endParaRPr>
          </a:p>
          <a:p>
            <a:r>
              <a:rPr lang="en-US" sz="1200" kern="1200" dirty="0">
                <a:solidFill>
                  <a:schemeClr val="tx1"/>
                </a:solidFill>
                <a:latin typeface="+mn-lt"/>
                <a:ea typeface="+mn-ea"/>
                <a:cs typeface="+mn-cs"/>
              </a:rPr>
              <a:t>In In OF@TEIN+ ,Multi-layer (i.e. resource-layer and flow-layer) </a:t>
            </a:r>
            <a:r>
              <a:rPr lang="en-US" sz="1200" kern="1200" dirty="0" err="1">
                <a:solidFill>
                  <a:schemeClr val="tx1"/>
                </a:solidFill>
                <a:latin typeface="+mn-lt"/>
                <a:ea typeface="+mn-ea"/>
                <a:cs typeface="+mn-cs"/>
              </a:rPr>
              <a:t>visbility</a:t>
            </a:r>
            <a:r>
              <a:rPr lang="en-US" sz="1200" kern="1200" dirty="0">
                <a:solidFill>
                  <a:schemeClr val="tx1"/>
                </a:solidFill>
                <a:latin typeface="+mn-lt"/>
                <a:ea typeface="+mn-ea"/>
                <a:cs typeface="+mn-cs"/>
              </a:rPr>
              <a:t> is essential for the effective operation of such modern ICT infrastructures to easily highlight the above mentioned issues. </a:t>
            </a:r>
          </a:p>
          <a:p>
            <a:endParaRPr lang="en-US" sz="1200" kern="1200" dirty="0">
              <a:solidFill>
                <a:schemeClr val="tx1"/>
              </a:solidFill>
              <a:latin typeface="+mn-lt"/>
              <a:ea typeface="+mn-ea"/>
              <a:cs typeface="+mn-cs"/>
            </a:endParaRPr>
          </a:p>
          <a:p>
            <a:pPr marL="342900" lvl="1" indent="0">
              <a:lnSpc>
                <a:spcPct val="120000"/>
              </a:lnSpc>
              <a:buFont typeface="Arial" panose="020B0604020202020204" pitchFamily="34" charset="0"/>
              <a:buNone/>
            </a:pPr>
            <a:r>
              <a:rPr lang="en-US" altLang="ko-KR" sz="2000" b="1" dirty="0">
                <a:solidFill>
                  <a:srgbClr val="0070C0"/>
                </a:solidFill>
              </a:rPr>
              <a:t>Workload-layer Visibility</a:t>
            </a:r>
          </a:p>
          <a:p>
            <a:pPr marL="628650" lvl="2" indent="-285750">
              <a:lnSpc>
                <a:spcPct val="120000"/>
              </a:lnSpc>
            </a:pPr>
            <a:r>
              <a:rPr lang="en-US" altLang="ko-KR" sz="1200" b="1" dirty="0">
                <a:solidFill>
                  <a:srgbClr val="0070C0"/>
                </a:solidFill>
              </a:rPr>
              <a:t>Monitor containerized applications </a:t>
            </a:r>
          </a:p>
          <a:p>
            <a:pPr marL="1085850" lvl="3" indent="-285750">
              <a:lnSpc>
                <a:spcPct val="120000"/>
              </a:lnSpc>
            </a:pPr>
            <a:r>
              <a:rPr lang="en-US" altLang="ko-KR" sz="1100" dirty="0">
                <a:solidFill>
                  <a:srgbClr val="0070C0"/>
                </a:solidFill>
              </a:rPr>
              <a:t>Inter-connected functions (e.g. Web, App, DB) and their placements</a:t>
            </a:r>
          </a:p>
          <a:p>
            <a:pPr marL="342900" indent="0">
              <a:buFont typeface="Arial" panose="020B0604020202020204" pitchFamily="34" charset="0"/>
              <a:buNone/>
            </a:pPr>
            <a:r>
              <a:rPr lang="en-US" sz="1800" b="1" dirty="0">
                <a:solidFill>
                  <a:srgbClr val="0070C0"/>
                </a:solidFill>
              </a:rPr>
              <a:t>Flow-layer Visibility</a:t>
            </a:r>
          </a:p>
          <a:p>
            <a:pPr marL="628650" indent="-285750">
              <a:lnSpc>
                <a:spcPct val="110000"/>
              </a:lnSpc>
            </a:pPr>
            <a:r>
              <a:rPr lang="en-US" sz="1400" b="1" dirty="0">
                <a:solidFill>
                  <a:srgbClr val="0070C0"/>
                </a:solidFill>
              </a:rPr>
              <a:t>Monitor overlay network traffic (near real-time)</a:t>
            </a:r>
          </a:p>
          <a:p>
            <a:pPr marL="1085850" lvl="1" indent="-285750">
              <a:lnSpc>
                <a:spcPct val="110000"/>
              </a:lnSpc>
            </a:pPr>
            <a:r>
              <a:rPr lang="en-US" sz="1100" dirty="0">
                <a:solidFill>
                  <a:srgbClr val="0070C0"/>
                </a:solidFill>
              </a:rPr>
              <a:t>Packet tracing</a:t>
            </a:r>
          </a:p>
          <a:p>
            <a:pPr marL="1085850" lvl="1" indent="-285750">
              <a:lnSpc>
                <a:spcPct val="110000"/>
              </a:lnSpc>
            </a:pPr>
            <a:r>
              <a:rPr lang="en-US" sz="1100" dirty="0">
                <a:solidFill>
                  <a:srgbClr val="0070C0"/>
                </a:solidFill>
              </a:rPr>
              <a:t>Packet sampling</a:t>
            </a:r>
          </a:p>
          <a:p>
            <a:pPr marL="342900" lvl="1" indent="0">
              <a:lnSpc>
                <a:spcPct val="100000"/>
              </a:lnSpc>
              <a:buFont typeface="Arial" panose="020B0604020202020204" pitchFamily="34" charset="0"/>
              <a:buNone/>
            </a:pPr>
            <a:r>
              <a:rPr lang="en-US" altLang="ko-KR" sz="2000" b="1" dirty="0">
                <a:solidFill>
                  <a:srgbClr val="0070C0"/>
                </a:solidFill>
              </a:rPr>
              <a:t>Resource-layer Visibility</a:t>
            </a:r>
          </a:p>
          <a:p>
            <a:pPr marL="628650" lvl="2" indent="-285750">
              <a:lnSpc>
                <a:spcPct val="100000"/>
              </a:lnSpc>
            </a:pPr>
            <a:r>
              <a:rPr lang="en-US" altLang="ko-KR" sz="1200" b="1" dirty="0">
                <a:solidFill>
                  <a:srgbClr val="0070C0"/>
                </a:solidFill>
              </a:rPr>
              <a:t>Monitor Playground resources </a:t>
            </a:r>
          </a:p>
          <a:p>
            <a:pPr marL="1085850" lvl="3" indent="-285750">
              <a:lnSpc>
                <a:spcPct val="100000"/>
              </a:lnSpc>
            </a:pPr>
            <a:r>
              <a:rPr lang="en-US" altLang="ko-KR" sz="1100" dirty="0">
                <a:solidFill>
                  <a:srgbClr val="0070C0"/>
                </a:solidFill>
              </a:rPr>
              <a:t>physical, virtual, and container</a:t>
            </a:r>
          </a:p>
          <a:p>
            <a:pPr marL="628650" lvl="2" indent="-285750">
              <a:lnSpc>
                <a:spcPct val="100000"/>
              </a:lnSpc>
            </a:pPr>
            <a:r>
              <a:rPr lang="en-US" altLang="ko-KR" sz="1200" b="1" dirty="0">
                <a:solidFill>
                  <a:srgbClr val="0070C0"/>
                </a:solidFill>
              </a:rPr>
              <a:t>Monitor Infrastructure services </a:t>
            </a:r>
          </a:p>
          <a:p>
            <a:pPr marL="1085850" lvl="3" indent="-285750">
              <a:lnSpc>
                <a:spcPct val="100000"/>
              </a:lnSpc>
            </a:pPr>
            <a:r>
              <a:rPr lang="en-US" altLang="ko-KR" sz="1100" dirty="0">
                <a:solidFill>
                  <a:srgbClr val="0070C0"/>
                </a:solidFill>
              </a:rPr>
              <a:t>OpenStack Services, </a:t>
            </a:r>
            <a:r>
              <a:rPr lang="en-US" altLang="ko-KR" sz="1100" dirty="0" err="1">
                <a:solidFill>
                  <a:srgbClr val="0070C0"/>
                </a:solidFill>
              </a:rPr>
              <a:t>vSwitch</a:t>
            </a:r>
            <a:r>
              <a:rPr lang="en-US" altLang="ko-KR" sz="1100" dirty="0">
                <a:solidFill>
                  <a:srgbClr val="0070C0"/>
                </a:solidFill>
              </a:rPr>
              <a:t> service, SDN/Cloud Controllers services</a:t>
            </a:r>
          </a:p>
          <a:p>
            <a:pPr marL="628650" lvl="2" indent="-285750">
              <a:lnSpc>
                <a:spcPct val="100000"/>
              </a:lnSpc>
            </a:pPr>
            <a:r>
              <a:rPr lang="en-US" altLang="ko-KR" sz="1200" b="1" dirty="0">
                <a:solidFill>
                  <a:srgbClr val="0070C0"/>
                </a:solidFill>
              </a:rPr>
              <a:t>Monitor Inter-connects </a:t>
            </a:r>
          </a:p>
          <a:p>
            <a:pPr marL="1085850" lvl="3" indent="-285750">
              <a:lnSpc>
                <a:spcPct val="100000"/>
              </a:lnSpc>
            </a:pPr>
            <a:r>
              <a:rPr lang="en-US" altLang="ko-KR" sz="1100" dirty="0">
                <a:solidFill>
                  <a:srgbClr val="0070C0"/>
                </a:solidFill>
              </a:rPr>
              <a:t>Physical </a:t>
            </a:r>
          </a:p>
          <a:p>
            <a:pPr marL="1543050" lvl="4" indent="-285750">
              <a:lnSpc>
                <a:spcPct val="100000"/>
              </a:lnSpc>
            </a:pPr>
            <a:r>
              <a:rPr lang="en-US" altLang="ko-KR" sz="1100" dirty="0">
                <a:solidFill>
                  <a:srgbClr val="0070C0"/>
                </a:solidFill>
              </a:rPr>
              <a:t>Management, Control, &amp; Data planes</a:t>
            </a:r>
          </a:p>
          <a:p>
            <a:pPr marL="1085850" lvl="3" indent="-285750">
              <a:lnSpc>
                <a:spcPct val="100000"/>
              </a:lnSpc>
            </a:pPr>
            <a:r>
              <a:rPr lang="en-US" altLang="ko-KR" sz="1100" dirty="0">
                <a:solidFill>
                  <a:srgbClr val="0070C0"/>
                </a:solidFill>
              </a:rPr>
              <a:t>Virtual</a:t>
            </a:r>
          </a:p>
          <a:p>
            <a:pPr marL="1543050" lvl="4" indent="-285750">
              <a:lnSpc>
                <a:spcPct val="100000"/>
              </a:lnSpc>
            </a:pPr>
            <a:r>
              <a:rPr lang="en-US" altLang="ko-KR" sz="1100" dirty="0" err="1">
                <a:solidFill>
                  <a:srgbClr val="0070C0"/>
                </a:solidFill>
              </a:rPr>
              <a:t>vLinks</a:t>
            </a:r>
            <a:r>
              <a:rPr lang="en-US" altLang="ko-KR" sz="1100" dirty="0">
                <a:solidFill>
                  <a:srgbClr val="0070C0"/>
                </a:solidFill>
              </a:rPr>
              <a:t>, </a:t>
            </a:r>
            <a:r>
              <a:rPr lang="en-US" altLang="ko-KR" sz="1100" dirty="0" err="1">
                <a:solidFill>
                  <a:srgbClr val="0070C0"/>
                </a:solidFill>
              </a:rPr>
              <a:t>vPorts</a:t>
            </a:r>
            <a:r>
              <a:rPr lang="en-US" altLang="ko-KR" sz="1100" dirty="0">
                <a:solidFill>
                  <a:srgbClr val="0070C0"/>
                </a:solidFill>
              </a:rPr>
              <a:t>, </a:t>
            </a:r>
            <a:r>
              <a:rPr lang="en-US" altLang="ko-KR" sz="1100" dirty="0" err="1">
                <a:solidFill>
                  <a:srgbClr val="0070C0"/>
                </a:solidFill>
              </a:rPr>
              <a:t>vNetworks</a:t>
            </a:r>
            <a:endParaRPr lang="en-US" altLang="ko-KR" sz="1100" dirty="0">
              <a:solidFill>
                <a:srgbClr val="0070C0"/>
              </a:solidFill>
            </a:endParaRP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33DE9-A9DF-D149-8EA9-13A4E46F6854}" type="slidenum">
              <a:rPr kumimoji="1" lang="ko-KR" altLang="en-US" sz="1200" b="0" i="0" u="none" strike="noStrike" kern="1200" cap="none" spc="0" normalizeH="0" baseline="0" noProof="0" smtClean="0">
                <a:ln>
                  <a:noFill/>
                </a:ln>
                <a:solidFill>
                  <a:prstClr val="black"/>
                </a:solidFill>
                <a:effectLst/>
                <a:uLnTx/>
                <a:uFillTx/>
                <a:latin typeface="Calibri" panose="020F0502020204030204"/>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ko-KR" altLang="en-US" sz="12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4004119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given environment, we placed </a:t>
            </a:r>
            <a:r>
              <a:rPr lang="en-US" sz="1200" b="1" i="0" u="sng" strike="noStrike" kern="1200" baseline="0" dirty="0">
                <a:solidFill>
                  <a:schemeClr val="tx1"/>
                </a:solidFill>
                <a:latin typeface="+mn-lt"/>
                <a:ea typeface="+mn-ea"/>
                <a:cs typeface="+mn-cs"/>
              </a:rPr>
              <a:t>cloud-native edge boxes termed ‘SmartX Micro-Box’</a:t>
            </a:r>
            <a:r>
              <a:rPr lang="en-US" sz="1200" b="0" i="0" u="none" strike="noStrike" kern="1200" baseline="0" dirty="0">
                <a:solidFill>
                  <a:schemeClr val="tx1"/>
                </a:solidFill>
                <a:latin typeface="+mn-lt"/>
                <a:ea typeface="+mn-ea"/>
                <a:cs typeface="+mn-cs"/>
              </a:rPr>
              <a:t> aka Micro-Box, </a:t>
            </a:r>
            <a:r>
              <a:rPr lang="en-US" sz="1200" b="0" i="0" u="none" strike="noStrike" kern="1200" baseline="0" dirty="0" err="1">
                <a:solidFill>
                  <a:schemeClr val="tx1"/>
                </a:solidFill>
                <a:latin typeface="+mn-lt"/>
                <a:ea typeface="+mn-ea"/>
                <a:cs typeface="+mn-cs"/>
              </a:rPr>
              <a:t>distributedat</a:t>
            </a:r>
            <a:r>
              <a:rPr lang="en-US" sz="1200" b="0" i="0" u="none" strike="noStrike" kern="1200" baseline="0" dirty="0">
                <a:solidFill>
                  <a:schemeClr val="tx1"/>
                </a:solidFill>
                <a:latin typeface="+mn-lt"/>
                <a:ea typeface="+mn-ea"/>
                <a:cs typeface="+mn-cs"/>
              </a:rPr>
              <a:t> multi-site edge locations of OF@TEIN+ playground. These Micro-Boxes are commodity server-based hyper-converged resources (compute /storage/networking) to allow experiments (Cloud/Software-defined networking/Network Function Virtualization) over OF@TEIN+ playground.</a:t>
            </a:r>
          </a:p>
          <a:p>
            <a:endParaRPr lang="en-US" sz="1200" b="0" i="0" u="none" strike="noStrike" kern="1200" baseline="0" dirty="0">
              <a:solidFill>
                <a:schemeClr val="tx1"/>
              </a:solidFill>
              <a:latin typeface="+mn-lt"/>
              <a:ea typeface="+mn-ea"/>
              <a:cs typeface="+mn-cs"/>
            </a:endParaRPr>
          </a:p>
          <a:p>
            <a:r>
              <a:rPr lang="en-US" sz="1200" b="0" i="1" kern="1200" dirty="0">
                <a:solidFill>
                  <a:schemeClr val="tx1"/>
                </a:solidFill>
                <a:effectLst/>
                <a:latin typeface="+mn-lt"/>
                <a:ea typeface="+mn-ea"/>
                <a:cs typeface="+mn-cs"/>
              </a:rPr>
              <a:t>(In OF@TEIN+ Playground, a multi-site affordable cloud-native version of the SmartX Playground is established that consists of software-defined (i.e., </a:t>
            </a:r>
            <a:r>
              <a:rPr lang="en-US" sz="1200" b="0" i="1" kern="1200" dirty="0" err="1">
                <a:solidFill>
                  <a:schemeClr val="tx1"/>
                </a:solidFill>
                <a:effectLst/>
                <a:latin typeface="+mn-lt"/>
                <a:ea typeface="+mn-ea"/>
                <a:cs typeface="+mn-cs"/>
              </a:rPr>
              <a:t>composable</a:t>
            </a:r>
            <a:r>
              <a:rPr lang="en-US" sz="1200" b="0" i="1" kern="1200" dirty="0">
                <a:solidFill>
                  <a:schemeClr val="tx1"/>
                </a:solidFill>
                <a:effectLst/>
                <a:latin typeface="+mn-lt"/>
                <a:ea typeface="+mn-ea"/>
                <a:cs typeface="+mn-cs"/>
              </a:rPr>
              <a:t>) Playground with hyper-converged Box-style resources </a:t>
            </a:r>
            <a:r>
              <a:rPr lang="en-US" sz="1200" b="0" i="1" kern="1200" dirty="0" err="1">
                <a:solidFill>
                  <a:schemeClr val="tx1"/>
                </a:solidFill>
                <a:effectLst/>
                <a:latin typeface="+mn-lt"/>
                <a:ea typeface="+mn-ea"/>
                <a:cs typeface="+mn-cs"/>
              </a:rPr>
              <a:t>named“SmartX</a:t>
            </a:r>
            <a:r>
              <a:rPr lang="en-US" sz="1200" b="0" i="1" kern="1200" dirty="0">
                <a:solidFill>
                  <a:schemeClr val="tx1"/>
                </a:solidFill>
                <a:effectLst/>
                <a:latin typeface="+mn-lt"/>
                <a:ea typeface="+mn-ea"/>
                <a:cs typeface="+mn-cs"/>
              </a:rPr>
              <a:t> Micro-Box”. These Boxes consist of interfaces for management/control and data, IoT devices, and</a:t>
            </a:r>
            <a:r>
              <a:rPr lang="en-US" sz="1200" b="0" i="1" kern="1200" baseline="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remote power control. The SmartX Micro-Box is configured to support Cloud-native computing having a software stack that is </a:t>
            </a:r>
            <a:r>
              <a:rPr lang="en-US" sz="1200" b="0" i="1" kern="1200" dirty="0" err="1">
                <a:solidFill>
                  <a:schemeClr val="tx1"/>
                </a:solidFill>
                <a:effectLst/>
                <a:latin typeface="+mn-lt"/>
                <a:ea typeface="+mn-ea"/>
                <a:cs typeface="+mn-cs"/>
              </a:rPr>
              <a:t>microservices</a:t>
            </a:r>
            <a:r>
              <a:rPr lang="en-US" sz="1200" b="0" i="1" kern="1200" dirty="0">
                <a:solidFill>
                  <a:schemeClr val="tx1"/>
                </a:solidFill>
                <a:effectLst/>
                <a:latin typeface="+mn-lt"/>
                <a:ea typeface="+mn-ea"/>
                <a:cs typeface="+mn-cs"/>
              </a:rPr>
              <a:t> oriented with virtualized/containerized IoT-SDN-Cloud functionalities. In addition, </a:t>
            </a:r>
            <a:r>
              <a:rPr lang="en-US" sz="1200" b="0" i="1" kern="1200" dirty="0" err="1">
                <a:solidFill>
                  <a:schemeClr val="tx1"/>
                </a:solidFill>
                <a:effectLst/>
                <a:latin typeface="+mn-lt"/>
                <a:ea typeface="+mn-ea"/>
                <a:cs typeface="+mn-cs"/>
              </a:rPr>
              <a:t>capabili</a:t>
            </a:r>
            <a:r>
              <a:rPr lang="en-US" sz="1200" b="0" i="1" kern="1200" dirty="0">
                <a:solidFill>
                  <a:schemeClr val="tx1"/>
                </a:solidFill>
                <a:effectLst/>
                <a:latin typeface="+mn-lt"/>
                <a:ea typeface="+mn-ea"/>
                <a:cs typeface="+mn-cs"/>
              </a:rPr>
              <a:t>-ties of edge computing in these resources enable technologies that allow computation to be performed at the network edge near data source)</a:t>
            </a:r>
            <a:endParaRPr lang="en-US" sz="1200" b="0" i="1"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 shown in figure 4, measurement data consists of active and passive monitoring. </a:t>
            </a:r>
            <a:r>
              <a:rPr lang="en-US" sz="1200" b="1" i="0" u="none" strike="noStrike" kern="1200" baseline="0" dirty="0">
                <a:solidFill>
                  <a:schemeClr val="tx1"/>
                </a:solidFill>
                <a:latin typeface="+mn-lt"/>
                <a:ea typeface="+mn-ea"/>
                <a:cs typeface="+mn-cs"/>
              </a:rPr>
              <a:t>Active monitoring </a:t>
            </a:r>
            <a:r>
              <a:rPr lang="en-US" sz="1200" b="0" i="0" u="none" strike="noStrike" kern="1200" baseline="0" dirty="0">
                <a:solidFill>
                  <a:schemeClr val="tx1"/>
                </a:solidFill>
                <a:latin typeface="+mn-lt"/>
                <a:ea typeface="+mn-ea"/>
                <a:cs typeface="+mn-cs"/>
              </a:rPr>
              <a:t>periodically tracks the connection status among playground sites to offer enough insights to the playground operators. Secondly, </a:t>
            </a:r>
            <a:r>
              <a:rPr lang="en-US" sz="1200" b="1" i="0" u="none" strike="noStrike" kern="1200" baseline="0" dirty="0">
                <a:solidFill>
                  <a:schemeClr val="tx1"/>
                </a:solidFill>
                <a:latin typeface="+mn-lt"/>
                <a:ea typeface="+mn-ea"/>
                <a:cs typeface="+mn-cs"/>
              </a:rPr>
              <a:t>passive measurement </a:t>
            </a:r>
            <a:r>
              <a:rPr lang="en-US" sz="1200" b="0" i="0" u="none" strike="noStrike" kern="1200" baseline="0" dirty="0">
                <a:solidFill>
                  <a:schemeClr val="tx1"/>
                </a:solidFill>
                <a:latin typeface="+mn-lt"/>
                <a:ea typeface="+mn-ea"/>
                <a:cs typeface="+mn-cs"/>
              </a:rPr>
              <a:t>involved packet precise tracing of all incoming and outgoing packets from any particular site for analyzing passing traffic.</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Measurements are transferred through a </a:t>
            </a:r>
            <a:r>
              <a:rPr lang="en-US" sz="1200" b="1" i="0" u="sng" strike="noStrike" kern="1200" baseline="0" dirty="0">
                <a:solidFill>
                  <a:schemeClr val="tx1"/>
                </a:solidFill>
                <a:latin typeface="+mn-lt"/>
                <a:ea typeface="+mn-ea"/>
                <a:cs typeface="+mn-cs"/>
              </a:rPr>
              <a:t>shared messaging interface</a:t>
            </a:r>
            <a:r>
              <a:rPr lang="en-US" sz="1200" b="0" i="0" u="none" strike="noStrike" kern="1200" baseline="0" dirty="0">
                <a:solidFill>
                  <a:schemeClr val="tx1"/>
                </a:solidFill>
                <a:latin typeface="+mn-lt"/>
                <a:ea typeface="+mn-ea"/>
                <a:cs typeface="+mn-cs"/>
              </a:rPr>
              <a:t> ensuring reliable communication and resistance against losses. To ensure persistent execution of functionalities, Agents monitors and starts stopped services. Box-Agent asynchronously communicates with Center-Agent with status messages.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Three types of Visualization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Persistent storage, stores data for real-time and temporal analysis.</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6D11B6D-6665-440A-B270-C1992CB00944}" type="slidenum">
              <a:rPr lang="en-US" smtClean="0"/>
              <a:t>9</a:t>
            </a:fld>
            <a:endParaRPr lang="en-US"/>
          </a:p>
        </p:txBody>
      </p:sp>
    </p:spTree>
    <p:extLst>
      <p:ext uri="{BB962C8B-B14F-4D97-AF65-F5344CB8AC3E}">
        <p14:creationId xmlns:p14="http://schemas.microsoft.com/office/powerpoint/2010/main" val="2253080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Multi-view visibility data from Micro-Boxes gets collected in the </a:t>
            </a:r>
            <a:r>
              <a:rPr lang="en-US" sz="1200" b="0" i="0" u="none" strike="noStrike" kern="1200" baseline="0" dirty="0" err="1">
                <a:solidFill>
                  <a:schemeClr val="tx1"/>
                </a:solidFill>
                <a:latin typeface="+mn-lt"/>
                <a:ea typeface="+mn-ea"/>
                <a:cs typeface="+mn-cs"/>
              </a:rPr>
              <a:t>DataLake</a:t>
            </a:r>
            <a:r>
              <a:rPr lang="en-US" sz="1200" b="0" i="0" u="none" strike="noStrike" kern="1200" baseline="0" dirty="0">
                <a:solidFill>
                  <a:schemeClr val="tx1"/>
                </a:solidFill>
                <a:latin typeface="+mn-lt"/>
                <a:ea typeface="+mn-ea"/>
                <a:cs typeface="+mn-cs"/>
              </a:rPr>
              <a:t> of Visibility Center. For verification of persistent visibility monitoring tasks, we organize and summarize visibility data.</a:t>
            </a:r>
          </a:p>
          <a:p>
            <a:r>
              <a:rPr lang="en-US" sz="1200" b="0" i="0" u="none" strike="noStrike" kern="1200" baseline="0" dirty="0">
                <a:solidFill>
                  <a:schemeClr val="tx1"/>
                </a:solidFill>
                <a:latin typeface="+mn-lt"/>
                <a:ea typeface="+mn-ea"/>
                <a:cs typeface="+mn-cs"/>
              </a:rPr>
              <a:t>Visibility collection provides useful troubleshooting points for operators over the running resources hence facilitate in sustainable operation.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visualization of </a:t>
            </a:r>
            <a:r>
              <a:rPr lang="en-US" sz="1200" b="0" i="0" u="none" strike="noStrike" kern="1200" baseline="0" dirty="0" err="1">
                <a:solidFill>
                  <a:schemeClr val="tx1"/>
                </a:solidFill>
                <a:latin typeface="+mn-lt"/>
                <a:ea typeface="+mn-ea"/>
                <a:cs typeface="+mn-cs"/>
              </a:rPr>
              <a:t>summarised</a:t>
            </a:r>
            <a:r>
              <a:rPr lang="en-US" sz="1200" b="0" i="0" u="none" strike="noStrike" kern="1200" baseline="0" dirty="0">
                <a:solidFill>
                  <a:schemeClr val="tx1"/>
                </a:solidFill>
                <a:latin typeface="+mn-lt"/>
                <a:ea typeface="+mn-ea"/>
                <a:cs typeface="+mn-cs"/>
              </a:rPr>
              <a:t> persistent visibility, a </a:t>
            </a:r>
            <a:r>
              <a:rPr lang="en-US" sz="1200" b="0" i="0" u="none" strike="noStrike" kern="1200" baseline="0" dirty="0" err="1">
                <a:solidFill>
                  <a:schemeClr val="tx1"/>
                </a:solidFill>
                <a:latin typeface="+mn-lt"/>
                <a:ea typeface="+mn-ea"/>
                <a:cs typeface="+mn-cs"/>
              </a:rPr>
              <a:t>customised</a:t>
            </a:r>
            <a:r>
              <a:rPr lang="en-US" sz="1200" b="0" i="0" u="none" strike="noStrike" kern="1200" baseline="0" dirty="0">
                <a:solidFill>
                  <a:schemeClr val="tx1"/>
                </a:solidFill>
                <a:latin typeface="+mn-lt"/>
                <a:ea typeface="+mn-ea"/>
                <a:cs typeface="+mn-cs"/>
              </a:rPr>
              <a:t> tool generates aggregated visibility data for </a:t>
            </a:r>
            <a:r>
              <a:rPr lang="en-US" sz="1200" b="0" i="0" u="none" strike="noStrike" kern="1200" baseline="0" dirty="0" err="1">
                <a:solidFill>
                  <a:schemeClr val="tx1"/>
                </a:solidFill>
                <a:latin typeface="+mn-lt"/>
                <a:ea typeface="+mn-ea"/>
                <a:cs typeface="+mn-cs"/>
              </a:rPr>
              <a:t>oneday</a:t>
            </a:r>
            <a:r>
              <a:rPr lang="en-US" sz="1200" b="0" i="0" u="none" strike="noStrike" kern="1200" baseline="0" dirty="0">
                <a:solidFill>
                  <a:schemeClr val="tx1"/>
                </a:solidFill>
                <a:latin typeface="+mn-lt"/>
                <a:ea typeface="+mn-ea"/>
                <a:cs typeface="+mn-cs"/>
              </a:rPr>
              <a:t>. This compiled data is formatted as an HTML report and disseminated to the playground operators.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configure a visualization tool to retrieve that information and create graphs/bars to display persistent visibility</a:t>
            </a:r>
            <a:endParaRPr lang="en-US" dirty="0"/>
          </a:p>
        </p:txBody>
      </p:sp>
      <p:sp>
        <p:nvSpPr>
          <p:cNvPr id="4" name="Slide Number Placeholder 3"/>
          <p:cNvSpPr>
            <a:spLocks noGrp="1"/>
          </p:cNvSpPr>
          <p:nvPr>
            <p:ph type="sldNum" sz="quarter" idx="10"/>
          </p:nvPr>
        </p:nvSpPr>
        <p:spPr/>
        <p:txBody>
          <a:bodyPr/>
          <a:lstStyle/>
          <a:p>
            <a:fld id="{96D11B6D-6665-440A-B270-C1992CB00944}" type="slidenum">
              <a:rPr lang="en-US" smtClean="0"/>
              <a:t>10</a:t>
            </a:fld>
            <a:endParaRPr lang="en-US"/>
          </a:p>
        </p:txBody>
      </p:sp>
    </p:spTree>
    <p:extLst>
      <p:ext uri="{BB962C8B-B14F-4D97-AF65-F5344CB8AC3E}">
        <p14:creationId xmlns:p14="http://schemas.microsoft.com/office/powerpoint/2010/main" val="2139411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1813" y="876300"/>
            <a:ext cx="3152775" cy="2365375"/>
          </a:xfrm>
        </p:spPr>
      </p:sp>
      <p:sp>
        <p:nvSpPr>
          <p:cNvPr id="3" name="Notes Placeholder 2"/>
          <p:cNvSpPr>
            <a:spLocks noGrp="1"/>
          </p:cNvSpPr>
          <p:nvPr>
            <p:ph type="body" idx="1"/>
          </p:nvPr>
        </p:nvSpPr>
        <p:spPr/>
        <p:txBody>
          <a:bodyPr/>
          <a:lstStyle/>
          <a:p>
            <a:r>
              <a:rPr lang="en-US" dirty="0"/>
              <a:t>1- </a:t>
            </a:r>
            <a:r>
              <a:rPr lang="en-US" sz="1200" b="0" i="0" u="none" strike="noStrike" kern="1200" baseline="0" dirty="0">
                <a:solidFill>
                  <a:schemeClr val="tx1"/>
                </a:solidFill>
                <a:latin typeface="+mn-lt"/>
                <a:ea typeface="+mn-ea"/>
                <a:cs typeface="+mn-cs"/>
              </a:rPr>
              <a:t>For visualizing collection of multiple measurements (liveliness, ping, latency etc.) at the Data-lake as time-series visibility data, we developed a dashboard.</a:t>
            </a:r>
            <a:endParaRPr lang="en-US" dirty="0"/>
          </a:p>
          <a:p>
            <a:r>
              <a:rPr lang="en-US" dirty="0"/>
              <a:t>2- Fig </a:t>
            </a:r>
            <a:r>
              <a:rPr lang="en-US" sz="1200" b="0" i="0" u="none" strike="noStrike" kern="1200" baseline="0" dirty="0">
                <a:solidFill>
                  <a:schemeClr val="tx1"/>
                </a:solidFill>
                <a:latin typeface="+mn-lt"/>
                <a:ea typeface="+mn-ea"/>
                <a:cs typeface="+mn-cs"/>
              </a:rPr>
              <a:t>shows comparison of visibility collection during training and production period. After maintaining persistent visibility during the test period, in terms of collection rate and size improvement</a:t>
            </a:r>
            <a:endParaRPr lang="en-US" dirty="0"/>
          </a:p>
          <a:p>
            <a:endParaRPr lang="en-US" dirty="0"/>
          </a:p>
          <a:p>
            <a:r>
              <a:rPr lang="en-US" dirty="0"/>
              <a:t>3- </a:t>
            </a:r>
            <a:r>
              <a:rPr lang="en-US" sz="1200" b="0" i="0" u="none" strike="noStrike" kern="1200" baseline="0" dirty="0">
                <a:solidFill>
                  <a:schemeClr val="tx1"/>
                </a:solidFill>
                <a:latin typeface="+mn-lt"/>
                <a:ea typeface="+mn-ea"/>
                <a:cs typeface="+mn-cs"/>
              </a:rPr>
              <a:t>To facilitate OF@TEIN+ playground developers and operators with visualization and to verify multi-view visibility from distributed Micro-Boxes, we leveraged onion-ring visualization as shown in Fig 20. Visualization dashboard enables the playground operators and developers to verify the overlay-based playground topology and to check association with the underlay WAN networks belonging to separate network operators. From the inner ring to the outer one, the underlay resource layer consists of international network </a:t>
            </a:r>
            <a:r>
              <a:rPr lang="en-US" sz="1200" b="0" i="0" u="none" strike="noStrike" kern="1200" baseline="0" dirty="0" err="1">
                <a:solidFill>
                  <a:schemeClr val="tx1"/>
                </a:solidFill>
                <a:latin typeface="+mn-lt"/>
                <a:ea typeface="+mn-ea"/>
                <a:cs typeface="+mn-cs"/>
              </a:rPr>
              <a:t>PoPs</a:t>
            </a:r>
            <a:r>
              <a:rPr lang="en-US" sz="1200" b="0" i="0" u="none" strike="noStrike" kern="1200" baseline="0" dirty="0">
                <a:solidFill>
                  <a:schemeClr val="tx1"/>
                </a:solidFill>
                <a:latin typeface="+mn-lt"/>
                <a:ea typeface="+mn-ea"/>
                <a:cs typeface="+mn-cs"/>
              </a:rPr>
              <a:t> (TEINSG and TEINHK), national </a:t>
            </a:r>
            <a:r>
              <a:rPr lang="en-US" sz="1200" b="0" i="0" u="none" strike="noStrike" kern="1200" baseline="0" dirty="0" err="1">
                <a:solidFill>
                  <a:schemeClr val="tx1"/>
                </a:solidFill>
                <a:latin typeface="+mn-lt"/>
                <a:ea typeface="+mn-ea"/>
                <a:cs typeface="+mn-cs"/>
              </a:rPr>
              <a:t>PoPs</a:t>
            </a:r>
            <a:r>
              <a:rPr lang="en-US" sz="1200" b="0" i="0" u="none" strike="noStrike" kern="1200" baseline="0" dirty="0">
                <a:solidFill>
                  <a:schemeClr val="tx1"/>
                </a:solidFill>
                <a:latin typeface="+mn-lt"/>
                <a:ea typeface="+mn-ea"/>
                <a:cs typeface="+mn-cs"/>
              </a:rPr>
              <a:t> (e.g., THAIREN, KOREN, ..) and sites (e.g., UM, CHULA,..). On top of sites, physical boxes are shows. Next ring shows the containerized resources with their IDs. The blue ring shows samples flows and traced packet of each containerized resource.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3663D-38C2-46FD-9D87-69D918A27C7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2877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1813" y="876300"/>
            <a:ext cx="3152775" cy="236537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measurement metrics that belongs to same category are summarised9over a particular time-period to show resource distribution among them.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Second we provide visualization of multiple metrics for single-site to identify mutuality between them. For example CPU utilization metrics are visualized on one page to identify similar patterns.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Third we provide </a:t>
            </a:r>
            <a:r>
              <a:rPr lang="en-US" sz="1200" b="0" i="0" u="none" strike="noStrike" kern="1200" baseline="0" dirty="0">
                <a:solidFill>
                  <a:schemeClr val="tx1"/>
                </a:solidFill>
                <a:latin typeface="+mn-lt"/>
                <a:ea typeface="+mn-ea"/>
                <a:cs typeface="+mn-cs"/>
              </a:rPr>
              <a:t>summarized visualization from multiple sites which is useful to identify the comparison in heterogeneous networks for identifying how metrics in multiple sites change and differ from each other.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3663D-38C2-46FD-9D87-69D918A27C7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5423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graphicFrame>
        <p:nvGraphicFramePr>
          <p:cNvPr id="4" name="Object 27"/>
          <p:cNvGraphicFramePr>
            <a:graphicFrameLocks noChangeAspect="1"/>
          </p:cNvGraphicFramePr>
          <p:nvPr userDrawn="1"/>
        </p:nvGraphicFramePr>
        <p:xfrm>
          <a:off x="0" y="2349500"/>
          <a:ext cx="9144000" cy="3703638"/>
        </p:xfrm>
        <a:graphic>
          <a:graphicData uri="http://schemas.openxmlformats.org/presentationml/2006/ole">
            <mc:AlternateContent xmlns:mc="http://schemas.openxmlformats.org/markup-compatibility/2006">
              <mc:Choice xmlns:v="urn:schemas-microsoft-com:vml" Requires="v">
                <p:oleObj spid="_x0000_s1040" name="Image" r:id="rId3" imgW="10692063" imgH="4330159" progId="">
                  <p:embed/>
                </p:oleObj>
              </mc:Choice>
              <mc:Fallback>
                <p:oleObj name="Image" r:id="rId3" imgW="10692063" imgH="4330159" progId="">
                  <p:embed/>
                  <p:pic>
                    <p:nvPicPr>
                      <p:cNvPr id="4"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49500"/>
                        <a:ext cx="9144000" cy="3703638"/>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0" scaled="1"/>
                            </a:gra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제목 1"/>
          <p:cNvSpPr>
            <a:spLocks noGrp="1"/>
          </p:cNvSpPr>
          <p:nvPr>
            <p:ph type="ctrTitle"/>
          </p:nvPr>
        </p:nvSpPr>
        <p:spPr>
          <a:xfrm>
            <a:off x="785786" y="857234"/>
            <a:ext cx="7772400" cy="1470025"/>
          </a:xfrm>
        </p:spPr>
        <p:txBody>
          <a:bodyPr/>
          <a:lstStyle>
            <a:lvl1pPr algn="r">
              <a:defRPr>
                <a:latin typeface="HY헤드라인M" pitchFamily="18" charset="-127"/>
                <a:ea typeface="HY헤드라인M" pitchFamily="18" charset="-127"/>
              </a:defRPr>
            </a:lvl1pPr>
          </a:lstStyle>
          <a:p>
            <a:r>
              <a:rPr lang="ko-KR" altLang="en-US" dirty="0"/>
              <a:t>마스터 제목 스타일 편집</a:t>
            </a:r>
          </a:p>
        </p:txBody>
      </p:sp>
      <p:sp>
        <p:nvSpPr>
          <p:cNvPr id="3" name="부제목 2"/>
          <p:cNvSpPr>
            <a:spLocks noGrp="1"/>
          </p:cNvSpPr>
          <p:nvPr>
            <p:ph type="subTitle" idx="1"/>
          </p:nvPr>
        </p:nvSpPr>
        <p:spPr>
          <a:xfrm>
            <a:off x="1857357" y="2571744"/>
            <a:ext cx="5000660" cy="928694"/>
          </a:xfrm>
        </p:spPr>
        <p:txBody>
          <a:bodyPr/>
          <a:lstStyle>
            <a:lvl1pPr marL="0" indent="0" algn="r">
              <a:buNone/>
              <a:defRPr>
                <a:solidFill>
                  <a:schemeClr val="bg1"/>
                </a:solidFill>
                <a:latin typeface="HY헤드라인M" pitchFamily="18" charset="-127"/>
                <a:ea typeface="HY헤드라인M" pitchFamily="18" charset="-12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ko-KR" altLang="en-US" dirty="0"/>
              <a:t>마스터 부제목 스타일 편집</a:t>
            </a:r>
          </a:p>
        </p:txBody>
      </p:sp>
    </p:spTree>
    <p:extLst>
      <p:ext uri="{BB962C8B-B14F-4D97-AF65-F5344CB8AC3E}">
        <p14:creationId xmlns:p14="http://schemas.microsoft.com/office/powerpoint/2010/main" val="2701750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049A47-E865-4EAA-8C78-1F3EE287D661}" type="datetimeFigureOut">
              <a:rPr lang="en-US" smtClean="0"/>
              <a:t>7/9/2020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BA7F24-3A3D-4FD4-90C1-E2535109AA9D}" type="slidenum">
              <a:rPr lang="en-US" smtClean="0"/>
              <a:t>‹#›</a:t>
            </a:fld>
            <a:endParaRPr lang="en-US"/>
          </a:p>
        </p:txBody>
      </p:sp>
    </p:spTree>
    <p:extLst>
      <p:ext uri="{BB962C8B-B14F-4D97-AF65-F5344CB8AC3E}">
        <p14:creationId xmlns:p14="http://schemas.microsoft.com/office/powerpoint/2010/main" val="590744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049A47-E865-4EAA-8C78-1F3EE287D661}" type="datetimeFigureOut">
              <a:rPr lang="en-US" smtClean="0"/>
              <a:t>7/9/2020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BA7F24-3A3D-4FD4-90C1-E2535109AA9D}" type="slidenum">
              <a:rPr lang="en-US" smtClean="0"/>
              <a:t>‹#›</a:t>
            </a:fld>
            <a:endParaRPr lang="en-US"/>
          </a:p>
        </p:txBody>
      </p:sp>
    </p:spTree>
    <p:extLst>
      <p:ext uri="{BB962C8B-B14F-4D97-AF65-F5344CB8AC3E}">
        <p14:creationId xmlns:p14="http://schemas.microsoft.com/office/powerpoint/2010/main" val="2232052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049A47-E865-4EAA-8C78-1F3EE287D661}" type="datetimeFigureOut">
              <a:rPr lang="en-US" smtClean="0"/>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A7F24-3A3D-4FD4-90C1-E2535109AA9D}" type="slidenum">
              <a:rPr lang="en-US" smtClean="0"/>
              <a:t>‹#›</a:t>
            </a:fld>
            <a:endParaRPr lang="en-US"/>
          </a:p>
        </p:txBody>
      </p:sp>
    </p:spTree>
    <p:extLst>
      <p:ext uri="{BB962C8B-B14F-4D97-AF65-F5344CB8AC3E}">
        <p14:creationId xmlns:p14="http://schemas.microsoft.com/office/powerpoint/2010/main" val="2778452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049A47-E865-4EAA-8C78-1F3EE287D661}" type="datetimeFigureOut">
              <a:rPr lang="en-US" smtClean="0"/>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A7F24-3A3D-4FD4-90C1-E2535109AA9D}" type="slidenum">
              <a:rPr lang="en-US" smtClean="0"/>
              <a:t>‹#›</a:t>
            </a:fld>
            <a:endParaRPr lang="en-US"/>
          </a:p>
        </p:txBody>
      </p:sp>
    </p:spTree>
    <p:extLst>
      <p:ext uri="{BB962C8B-B14F-4D97-AF65-F5344CB8AC3E}">
        <p14:creationId xmlns:p14="http://schemas.microsoft.com/office/powerpoint/2010/main" val="713163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049A47-E865-4EAA-8C78-1F3EE287D661}"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A7F24-3A3D-4FD4-90C1-E2535109AA9D}" type="slidenum">
              <a:rPr lang="en-US" smtClean="0"/>
              <a:t>‹#›</a:t>
            </a:fld>
            <a:endParaRPr lang="en-US"/>
          </a:p>
        </p:txBody>
      </p:sp>
    </p:spTree>
    <p:extLst>
      <p:ext uri="{BB962C8B-B14F-4D97-AF65-F5344CB8AC3E}">
        <p14:creationId xmlns:p14="http://schemas.microsoft.com/office/powerpoint/2010/main" val="382912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049A47-E865-4EAA-8C78-1F3EE287D661}"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A7F24-3A3D-4FD4-90C1-E2535109AA9D}" type="slidenum">
              <a:rPr lang="en-US" smtClean="0"/>
              <a:t>‹#›</a:t>
            </a:fld>
            <a:endParaRPr lang="en-US"/>
          </a:p>
        </p:txBody>
      </p:sp>
    </p:spTree>
    <p:extLst>
      <p:ext uri="{BB962C8B-B14F-4D97-AF65-F5344CB8AC3E}">
        <p14:creationId xmlns:p14="http://schemas.microsoft.com/office/powerpoint/2010/main" val="804242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prstGeom prst="rect">
            <a:avLst/>
          </a:prstGeom>
        </p:spPr>
        <p:txBody>
          <a:bodyPr/>
          <a:lstStyle/>
          <a:p>
            <a:pPr lvl="0">
              <a:defRPr sz="1800"/>
            </a:pPr>
            <a:r>
              <a:rPr sz="5025" dirty="0"/>
              <a:t>Title Text</a:t>
            </a:r>
          </a:p>
        </p:txBody>
      </p:sp>
      <p:sp>
        <p:nvSpPr>
          <p:cNvPr id="7" name="Shape 7"/>
          <p:cNvSpPr>
            <a:spLocks noGrp="1"/>
          </p:cNvSpPr>
          <p:nvPr>
            <p:ph type="body" idx="1"/>
          </p:nvPr>
        </p:nvSpPr>
        <p:spPr>
          <a:prstGeom prst="rect">
            <a:avLst/>
          </a:prstGeom>
        </p:spPr>
        <p:txBody>
          <a:bodyPr/>
          <a:lstStyle/>
          <a:p>
            <a:pPr lvl="0">
              <a:defRPr sz="1800"/>
            </a:pPr>
            <a:r>
              <a:rPr sz="2025" dirty="0"/>
              <a:t>Body Level One</a:t>
            </a:r>
          </a:p>
          <a:p>
            <a:pPr lvl="1">
              <a:defRPr sz="1800"/>
            </a:pPr>
            <a:r>
              <a:rPr sz="2025" dirty="0"/>
              <a:t>Body Level Two</a:t>
            </a:r>
          </a:p>
          <a:p>
            <a:pPr lvl="2">
              <a:defRPr sz="1800"/>
            </a:pPr>
            <a:r>
              <a:rPr sz="2025" dirty="0"/>
              <a:t>Body Level Three</a:t>
            </a:r>
          </a:p>
          <a:p>
            <a:pPr lvl="3">
              <a:defRPr sz="1800"/>
            </a:pPr>
            <a:r>
              <a:rPr sz="2025" dirty="0"/>
              <a:t>Body Level Four</a:t>
            </a:r>
          </a:p>
          <a:p>
            <a:pPr lvl="4">
              <a:defRPr sz="1800"/>
            </a:pPr>
            <a:r>
              <a:rPr sz="2025" dirty="0"/>
              <a:t>Body Level Five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427264754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9144000" cy="748800"/>
          </a:xfrm>
          <a:solidFill>
            <a:schemeClr val="accent1">
              <a:lumMod val="40000"/>
              <a:lumOff val="60000"/>
            </a:schemeClr>
          </a:solidFill>
        </p:spPr>
        <p:txBody>
          <a:bodyPr>
            <a:normAutofit/>
          </a:bodyPr>
          <a:lstStyle>
            <a:lvl1pPr algn="ctr">
              <a:defRPr sz="2400" b="1"/>
            </a:lvl1pPr>
          </a:lstStyle>
          <a:p>
            <a:r>
              <a:rPr lang="en-US" dirty="0"/>
              <a:t>Click to edit Master title style</a:t>
            </a:r>
          </a:p>
        </p:txBody>
      </p:sp>
      <p:sp>
        <p:nvSpPr>
          <p:cNvPr id="5" name="Slide Number Placeholder 4"/>
          <p:cNvSpPr>
            <a:spLocks noGrp="1"/>
          </p:cNvSpPr>
          <p:nvPr>
            <p:ph type="sldNum" sz="quarter" idx="12"/>
          </p:nvPr>
        </p:nvSpPr>
        <p:spPr/>
        <p:txBody>
          <a:bodyPr/>
          <a:lstStyle/>
          <a:p>
            <a:pPr defTabSz="685766">
              <a:defRPr/>
            </a:pPr>
            <a:fld id="{71C72C17-CB50-4EB5-8129-1BA18AAFB296}" type="slidenum">
              <a:rPr lang="en-US" smtClean="0">
                <a:solidFill>
                  <a:prstClr val="black">
                    <a:tint val="75000"/>
                  </a:prstClr>
                </a:solidFill>
              </a:rPr>
              <a:pPr defTabSz="685766">
                <a:defRPr/>
              </a:pPr>
              <a:t>‹#›</a:t>
            </a:fld>
            <a:endParaRPr lang="en-US">
              <a:solidFill>
                <a:prstClr val="black">
                  <a:tint val="75000"/>
                </a:prstClr>
              </a:solidFill>
            </a:endParaRPr>
          </a:p>
        </p:txBody>
      </p:sp>
    </p:spTree>
    <p:extLst>
      <p:ext uri="{BB962C8B-B14F-4D97-AF65-F5344CB8AC3E}">
        <p14:creationId xmlns:p14="http://schemas.microsoft.com/office/powerpoint/2010/main" val="344380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Slide Number Placeholder 1"/>
          <p:cNvSpPr>
            <a:spLocks noGrp="1"/>
          </p:cNvSpPr>
          <p:nvPr>
            <p:ph type="sldNum" sz="quarter" idx="4"/>
          </p:nvPr>
        </p:nvSpPr>
        <p:spPr>
          <a:xfrm>
            <a:off x="8676456" y="6609382"/>
            <a:ext cx="467544" cy="276002"/>
          </a:xfrm>
          <a:prstGeom prst="rect">
            <a:avLst/>
          </a:prstGeom>
        </p:spPr>
        <p:txBody>
          <a:bodyPr vert="horz" wrap="square" lIns="91440" tIns="45720" rIns="91440" bIns="45720" numCol="1" anchor="ctr" anchorCtr="0" compatLnSpc="1">
            <a:prstTxWarp prst="textNoShape">
              <a:avLst/>
            </a:prstTxWarp>
          </a:bodyPr>
          <a:lstStyle>
            <a:lvl1pPr algn="ctr">
              <a:defRPr sz="1050" b="1">
                <a:solidFill>
                  <a:srgbClr val="898989"/>
                </a:solidFill>
                <a:ea typeface="굴림" pitchFamily="50" charset="-127"/>
              </a:defRPr>
            </a:lvl1pPr>
          </a:lstStyle>
          <a:p>
            <a:pPr>
              <a:defRPr/>
            </a:pPr>
            <a:fld id="{673D5B7D-3ECE-475F-8169-8F7696AEADFB}" type="slidenum">
              <a:rPr lang="ko-KR" altLang="en-US" smtClean="0"/>
              <a:pPr>
                <a:defRPr/>
              </a:pPr>
              <a:t>‹#›</a:t>
            </a:fld>
            <a:endParaRPr lang="ko-KR" altLang="en-US" dirty="0"/>
          </a:p>
        </p:txBody>
      </p:sp>
    </p:spTree>
    <p:extLst>
      <p:ext uri="{BB962C8B-B14F-4D97-AF65-F5344CB8AC3E}">
        <p14:creationId xmlns:p14="http://schemas.microsoft.com/office/powerpoint/2010/main" val="3297082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604448" y="6609382"/>
            <a:ext cx="539552" cy="276002"/>
          </a:xfrm>
        </p:spPr>
        <p:txBody>
          <a:bodyPr/>
          <a:lstStyle>
            <a:lvl1pPr>
              <a:defRPr>
                <a:solidFill>
                  <a:schemeClr val="tx1"/>
                </a:solidFill>
              </a:defRPr>
            </a:lvl1pPr>
          </a:lstStyle>
          <a:p>
            <a:pPr>
              <a:defRPr/>
            </a:pPr>
            <a:fld id="{AE85BA9F-4685-4D72-969E-5BD0344B163A}" type="slidenum">
              <a:rPr lang="ko-KR" altLang="en-US"/>
              <a:pPr>
                <a:defRPr/>
              </a:pPr>
              <a:t>‹#›</a:t>
            </a:fld>
            <a:endParaRPr lang="ko-KR" altLang="en-US"/>
          </a:p>
        </p:txBody>
      </p:sp>
    </p:spTree>
    <p:extLst>
      <p:ext uri="{BB962C8B-B14F-4D97-AF65-F5344CB8AC3E}">
        <p14:creationId xmlns:p14="http://schemas.microsoft.com/office/powerpoint/2010/main" val="2075102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6" name="Slide Number Placeholder 1"/>
          <p:cNvSpPr>
            <a:spLocks noGrp="1"/>
          </p:cNvSpPr>
          <p:nvPr>
            <p:ph type="sldNum" sz="quarter" idx="4"/>
          </p:nvPr>
        </p:nvSpPr>
        <p:spPr>
          <a:xfrm>
            <a:off x="8676456" y="6609382"/>
            <a:ext cx="467544" cy="276002"/>
          </a:xfrm>
          <a:prstGeom prst="rect">
            <a:avLst/>
          </a:prstGeom>
        </p:spPr>
        <p:txBody>
          <a:bodyPr vert="horz" wrap="square" lIns="91440" tIns="45720" rIns="91440" bIns="45720" numCol="1" anchor="ctr" anchorCtr="0" compatLnSpc="1">
            <a:prstTxWarp prst="textNoShape">
              <a:avLst/>
            </a:prstTxWarp>
          </a:bodyPr>
          <a:lstStyle>
            <a:lvl1pPr algn="ctr">
              <a:defRPr sz="1050" b="1">
                <a:solidFill>
                  <a:schemeClr val="tx1"/>
                </a:solidFill>
                <a:ea typeface="굴림" pitchFamily="50" charset="-127"/>
              </a:defRPr>
            </a:lvl1pPr>
          </a:lstStyle>
          <a:p>
            <a:pPr>
              <a:defRPr/>
            </a:pPr>
            <a:fld id="{673D5B7D-3ECE-475F-8169-8F7696AEADFB}" type="slidenum">
              <a:rPr lang="ko-KR" altLang="en-US" smtClean="0"/>
              <a:pPr>
                <a:defRPr/>
              </a:pPr>
              <a:t>‹#›</a:t>
            </a:fld>
            <a:endParaRPr lang="ko-KR" altLang="en-US" dirty="0"/>
          </a:p>
        </p:txBody>
      </p:sp>
    </p:spTree>
    <p:extLst>
      <p:ext uri="{BB962C8B-B14F-4D97-AF65-F5344CB8AC3E}">
        <p14:creationId xmlns:p14="http://schemas.microsoft.com/office/powerpoint/2010/main" val="255897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049A47-E865-4EAA-8C78-1F3EE287D661}"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A7F24-3A3D-4FD4-90C1-E2535109AA9D}" type="slidenum">
              <a:rPr lang="en-US" smtClean="0"/>
              <a:t>‹#›</a:t>
            </a:fld>
            <a:endParaRPr lang="en-US"/>
          </a:p>
        </p:txBody>
      </p:sp>
    </p:spTree>
    <p:extLst>
      <p:ext uri="{BB962C8B-B14F-4D97-AF65-F5344CB8AC3E}">
        <p14:creationId xmlns:p14="http://schemas.microsoft.com/office/powerpoint/2010/main" val="3881994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049A47-E865-4EAA-8C78-1F3EE287D661}"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A7F24-3A3D-4FD4-90C1-E2535109AA9D}" type="slidenum">
              <a:rPr lang="en-US" smtClean="0"/>
              <a:t>‹#›</a:t>
            </a:fld>
            <a:endParaRPr lang="en-US"/>
          </a:p>
        </p:txBody>
      </p:sp>
    </p:spTree>
    <p:extLst>
      <p:ext uri="{BB962C8B-B14F-4D97-AF65-F5344CB8AC3E}">
        <p14:creationId xmlns:p14="http://schemas.microsoft.com/office/powerpoint/2010/main" val="2903723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049A47-E865-4EAA-8C78-1F3EE287D661}" type="datetimeFigureOut">
              <a:rPr lang="en-US" smtClean="0"/>
              <a:t>7/9/2020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A7F24-3A3D-4FD4-90C1-E2535109AA9D}" type="slidenum">
              <a:rPr lang="en-US" smtClean="0"/>
              <a:t>‹#›</a:t>
            </a:fld>
            <a:endParaRPr lang="en-US"/>
          </a:p>
        </p:txBody>
      </p:sp>
    </p:spTree>
    <p:extLst>
      <p:ext uri="{BB962C8B-B14F-4D97-AF65-F5344CB8AC3E}">
        <p14:creationId xmlns:p14="http://schemas.microsoft.com/office/powerpoint/2010/main" val="139933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049A47-E865-4EAA-8C78-1F3EE287D661}" type="datetimeFigureOut">
              <a:rPr lang="en-US" smtClean="0"/>
              <a:t>7/9/2020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A7F24-3A3D-4FD4-90C1-E2535109AA9D}" type="slidenum">
              <a:rPr lang="en-US" smtClean="0"/>
              <a:t>‹#›</a:t>
            </a:fld>
            <a:endParaRPr lang="en-US"/>
          </a:p>
        </p:txBody>
      </p:sp>
    </p:spTree>
    <p:extLst>
      <p:ext uri="{BB962C8B-B14F-4D97-AF65-F5344CB8AC3E}">
        <p14:creationId xmlns:p14="http://schemas.microsoft.com/office/powerpoint/2010/main" val="2921879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049A47-E865-4EAA-8C78-1F3EE287D661}" type="datetimeFigureOut">
              <a:rPr lang="en-US" smtClean="0"/>
              <a:t>7/9/2020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BA7F24-3A3D-4FD4-90C1-E2535109AA9D}" type="slidenum">
              <a:rPr lang="en-US" smtClean="0"/>
              <a:t>‹#›</a:t>
            </a:fld>
            <a:endParaRPr lang="en-US"/>
          </a:p>
        </p:txBody>
      </p:sp>
    </p:spTree>
    <p:extLst>
      <p:ext uri="{BB962C8B-B14F-4D97-AF65-F5344CB8AC3E}">
        <p14:creationId xmlns:p14="http://schemas.microsoft.com/office/powerpoint/2010/main" val="22416597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1027" name="텍스트 개체 틀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2" name="Slide Number Placeholder 1"/>
          <p:cNvSpPr>
            <a:spLocks noGrp="1"/>
          </p:cNvSpPr>
          <p:nvPr>
            <p:ph type="sldNum" sz="quarter" idx="4"/>
          </p:nvPr>
        </p:nvSpPr>
        <p:spPr>
          <a:xfrm>
            <a:off x="8676456" y="6582067"/>
            <a:ext cx="467544" cy="276002"/>
          </a:xfrm>
          <a:prstGeom prst="rect">
            <a:avLst/>
          </a:prstGeom>
        </p:spPr>
        <p:txBody>
          <a:bodyPr vert="horz" wrap="square" lIns="91440" tIns="45720" rIns="91440" bIns="45720" numCol="1" anchor="ctr" anchorCtr="0" compatLnSpc="1">
            <a:prstTxWarp prst="textNoShape">
              <a:avLst/>
            </a:prstTxWarp>
          </a:bodyPr>
          <a:lstStyle>
            <a:lvl1pPr algn="ctr">
              <a:defRPr sz="788" b="1">
                <a:solidFill>
                  <a:srgbClr val="898989"/>
                </a:solidFill>
                <a:ea typeface="굴림" pitchFamily="50" charset="-127"/>
              </a:defRPr>
            </a:lvl1pPr>
          </a:lstStyle>
          <a:p>
            <a:pPr>
              <a:defRPr/>
            </a:pPr>
            <a:fld id="{673D5B7D-3ECE-475F-8169-8F7696AEADFB}" type="slidenum">
              <a:rPr lang="ko-KR" altLang="en-US" smtClean="0"/>
              <a:pPr>
                <a:defRPr/>
              </a:pPr>
              <a:t>‹#›</a:t>
            </a:fld>
            <a:endParaRPr lang="ko-KR" altLang="en-US" dirty="0"/>
          </a:p>
        </p:txBody>
      </p:sp>
      <p:pic>
        <p:nvPicPr>
          <p:cNvPr id="6" name="Picture 7" descr="EMB4df9"/>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5496" y="6510983"/>
            <a:ext cx="360040" cy="3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494984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hf hdr="0" ftr="0" dt="0"/>
  <p:txStyles>
    <p:titleStyle>
      <a:lvl1pPr algn="ctr" rtl="0" eaLnBrk="0" fontAlgn="base" latinLnBrk="1" hangingPunct="0">
        <a:spcBef>
          <a:spcPct val="0"/>
        </a:spcBef>
        <a:spcAft>
          <a:spcPct val="0"/>
        </a:spcAft>
        <a:defRPr sz="3300" kern="1200">
          <a:solidFill>
            <a:schemeClr val="tx1"/>
          </a:solidFill>
          <a:latin typeface="+mj-lt"/>
          <a:ea typeface="+mj-ea"/>
          <a:cs typeface="맑은 고딕" charset="0"/>
        </a:defRPr>
      </a:lvl1pPr>
      <a:lvl2pPr algn="ctr" rtl="0" eaLnBrk="0" fontAlgn="base" latinLnBrk="1" hangingPunct="0">
        <a:spcBef>
          <a:spcPct val="0"/>
        </a:spcBef>
        <a:spcAft>
          <a:spcPct val="0"/>
        </a:spcAft>
        <a:defRPr sz="3300">
          <a:solidFill>
            <a:schemeClr val="tx1"/>
          </a:solidFill>
          <a:latin typeface="맑은 고딕" pitchFamily="50" charset="-127"/>
          <a:ea typeface="맑은 고딕" pitchFamily="50" charset="-127"/>
          <a:cs typeface="맑은 고딕" charset="0"/>
        </a:defRPr>
      </a:lvl2pPr>
      <a:lvl3pPr algn="ctr" rtl="0" eaLnBrk="0" fontAlgn="base" latinLnBrk="1" hangingPunct="0">
        <a:spcBef>
          <a:spcPct val="0"/>
        </a:spcBef>
        <a:spcAft>
          <a:spcPct val="0"/>
        </a:spcAft>
        <a:defRPr sz="3300">
          <a:solidFill>
            <a:schemeClr val="tx1"/>
          </a:solidFill>
          <a:latin typeface="맑은 고딕" pitchFamily="50" charset="-127"/>
          <a:ea typeface="맑은 고딕" pitchFamily="50" charset="-127"/>
          <a:cs typeface="맑은 고딕" charset="0"/>
        </a:defRPr>
      </a:lvl3pPr>
      <a:lvl4pPr algn="ctr" rtl="0" eaLnBrk="0" fontAlgn="base" latinLnBrk="1" hangingPunct="0">
        <a:spcBef>
          <a:spcPct val="0"/>
        </a:spcBef>
        <a:spcAft>
          <a:spcPct val="0"/>
        </a:spcAft>
        <a:defRPr sz="3300">
          <a:solidFill>
            <a:schemeClr val="tx1"/>
          </a:solidFill>
          <a:latin typeface="맑은 고딕" pitchFamily="50" charset="-127"/>
          <a:ea typeface="맑은 고딕" pitchFamily="50" charset="-127"/>
          <a:cs typeface="맑은 고딕" charset="0"/>
        </a:defRPr>
      </a:lvl4pPr>
      <a:lvl5pPr algn="ctr" rtl="0" eaLnBrk="0" fontAlgn="base" latinLnBrk="1" hangingPunct="0">
        <a:spcBef>
          <a:spcPct val="0"/>
        </a:spcBef>
        <a:spcAft>
          <a:spcPct val="0"/>
        </a:spcAft>
        <a:defRPr sz="3300">
          <a:solidFill>
            <a:schemeClr val="tx1"/>
          </a:solidFill>
          <a:latin typeface="맑은 고딕" pitchFamily="50" charset="-127"/>
          <a:ea typeface="맑은 고딕" pitchFamily="50" charset="-127"/>
          <a:cs typeface="맑은 고딕" charset="0"/>
        </a:defRPr>
      </a:lvl5pPr>
      <a:lvl6pPr marL="342900" algn="ctr" rtl="0" fontAlgn="base" latinLnBrk="1">
        <a:spcBef>
          <a:spcPct val="0"/>
        </a:spcBef>
        <a:spcAft>
          <a:spcPct val="0"/>
        </a:spcAft>
        <a:defRPr sz="3300">
          <a:solidFill>
            <a:schemeClr val="tx1"/>
          </a:solidFill>
          <a:latin typeface="맑은 고딕" pitchFamily="50" charset="-127"/>
          <a:ea typeface="맑은 고딕" pitchFamily="50" charset="-127"/>
        </a:defRPr>
      </a:lvl6pPr>
      <a:lvl7pPr marL="685800" algn="ctr" rtl="0" fontAlgn="base" latinLnBrk="1">
        <a:spcBef>
          <a:spcPct val="0"/>
        </a:spcBef>
        <a:spcAft>
          <a:spcPct val="0"/>
        </a:spcAft>
        <a:defRPr sz="3300">
          <a:solidFill>
            <a:schemeClr val="tx1"/>
          </a:solidFill>
          <a:latin typeface="맑은 고딕" pitchFamily="50" charset="-127"/>
          <a:ea typeface="맑은 고딕" pitchFamily="50" charset="-127"/>
        </a:defRPr>
      </a:lvl7pPr>
      <a:lvl8pPr marL="1028700" algn="ctr" rtl="0" fontAlgn="base" latinLnBrk="1">
        <a:spcBef>
          <a:spcPct val="0"/>
        </a:spcBef>
        <a:spcAft>
          <a:spcPct val="0"/>
        </a:spcAft>
        <a:defRPr sz="3300">
          <a:solidFill>
            <a:schemeClr val="tx1"/>
          </a:solidFill>
          <a:latin typeface="맑은 고딕" pitchFamily="50" charset="-127"/>
          <a:ea typeface="맑은 고딕" pitchFamily="50" charset="-127"/>
        </a:defRPr>
      </a:lvl8pPr>
      <a:lvl9pPr marL="1371600" algn="ctr" rtl="0" fontAlgn="base" latinLnBrk="1">
        <a:spcBef>
          <a:spcPct val="0"/>
        </a:spcBef>
        <a:spcAft>
          <a:spcPct val="0"/>
        </a:spcAft>
        <a:defRPr sz="3300">
          <a:solidFill>
            <a:schemeClr val="tx1"/>
          </a:solidFill>
          <a:latin typeface="맑은 고딕" pitchFamily="50" charset="-127"/>
          <a:ea typeface="맑은 고딕" pitchFamily="50" charset="-127"/>
        </a:defRPr>
      </a:lvl9pPr>
    </p:titleStyle>
    <p:bodyStyle>
      <a:lvl1pPr marL="257175" indent="-257175" algn="l" rtl="0" eaLnBrk="0" fontAlgn="base" latinLnBrk="1" hangingPunct="0">
        <a:spcBef>
          <a:spcPct val="20000"/>
        </a:spcBef>
        <a:spcAft>
          <a:spcPct val="0"/>
        </a:spcAft>
        <a:buFont typeface="Arial" charset="0"/>
        <a:buChar char="•"/>
        <a:defRPr sz="2400" kern="1200">
          <a:solidFill>
            <a:schemeClr val="tx1"/>
          </a:solidFill>
          <a:latin typeface="+mn-lt"/>
          <a:ea typeface="+mn-ea"/>
          <a:cs typeface="맑은 고딕" charset="0"/>
        </a:defRPr>
      </a:lvl1pPr>
      <a:lvl2pPr marL="557213" indent="-214313" algn="l" rtl="0" eaLnBrk="0" fontAlgn="base" latinLnBrk="1" hangingPunct="0">
        <a:spcBef>
          <a:spcPct val="20000"/>
        </a:spcBef>
        <a:spcAft>
          <a:spcPct val="0"/>
        </a:spcAft>
        <a:buFont typeface="Arial" charset="0"/>
        <a:buChar char="–"/>
        <a:defRPr sz="2100" kern="1200">
          <a:solidFill>
            <a:schemeClr val="tx1"/>
          </a:solidFill>
          <a:latin typeface="+mn-lt"/>
          <a:ea typeface="+mn-ea"/>
          <a:cs typeface="맑은 고딕" charset="0"/>
        </a:defRPr>
      </a:lvl2pPr>
      <a:lvl3pPr marL="857250" indent="-171450" algn="l" rtl="0" eaLnBrk="0" fontAlgn="base" latinLnBrk="1" hangingPunct="0">
        <a:spcBef>
          <a:spcPct val="20000"/>
        </a:spcBef>
        <a:spcAft>
          <a:spcPct val="0"/>
        </a:spcAft>
        <a:buFont typeface="Arial" charset="0"/>
        <a:buChar char="•"/>
        <a:defRPr sz="1800" kern="1200">
          <a:solidFill>
            <a:schemeClr val="tx1"/>
          </a:solidFill>
          <a:latin typeface="+mn-lt"/>
          <a:ea typeface="+mn-ea"/>
          <a:cs typeface="맑은 고딕" charset="0"/>
        </a:defRPr>
      </a:lvl3pPr>
      <a:lvl4pPr marL="1200150" indent="-171450" algn="l" rtl="0" eaLnBrk="0" fontAlgn="base" latinLnBrk="1" hangingPunct="0">
        <a:spcBef>
          <a:spcPct val="20000"/>
        </a:spcBef>
        <a:spcAft>
          <a:spcPct val="0"/>
        </a:spcAft>
        <a:buFont typeface="Arial" charset="0"/>
        <a:buChar char="–"/>
        <a:defRPr sz="1500" kern="1200">
          <a:solidFill>
            <a:schemeClr val="tx1"/>
          </a:solidFill>
          <a:latin typeface="+mn-lt"/>
          <a:ea typeface="+mn-ea"/>
          <a:cs typeface="맑은 고딕" charset="0"/>
        </a:defRPr>
      </a:lvl4pPr>
      <a:lvl5pPr marL="1543050" indent="-171450" algn="l" rtl="0" eaLnBrk="0" fontAlgn="base" latinLnBrk="1" hangingPunct="0">
        <a:spcBef>
          <a:spcPct val="20000"/>
        </a:spcBef>
        <a:spcAft>
          <a:spcPct val="0"/>
        </a:spcAft>
        <a:buFont typeface="Arial" charset="0"/>
        <a:buChar char="»"/>
        <a:defRPr sz="1500" kern="1200">
          <a:solidFill>
            <a:schemeClr val="tx1"/>
          </a:solidFill>
          <a:latin typeface="+mn-lt"/>
          <a:ea typeface="+mn-ea"/>
          <a:cs typeface="맑은 고딕" charset="0"/>
        </a:defRPr>
      </a:lvl5pPr>
      <a:lvl6pPr marL="1885950" indent="-171450" algn="l" defTabSz="685800" rtl="0" eaLnBrk="1" latinLnBrk="1"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1"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1"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1"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049A47-E865-4EAA-8C78-1F3EE287D661}" type="datetimeFigureOut">
              <a:rPr lang="en-US" smtClean="0"/>
              <a:t>7/9/2020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BA7F24-3A3D-4FD4-90C1-E2535109AA9D}" type="slidenum">
              <a:rPr lang="en-US" smtClean="0"/>
              <a:t>‹#›</a:t>
            </a:fld>
            <a:endParaRPr lang="en-US"/>
          </a:p>
        </p:txBody>
      </p:sp>
    </p:spTree>
    <p:extLst>
      <p:ext uri="{BB962C8B-B14F-4D97-AF65-F5344CB8AC3E}">
        <p14:creationId xmlns:p14="http://schemas.microsoft.com/office/powerpoint/2010/main" val="130284323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68.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70.emf"/><Relationship Id="rId10" Type="http://schemas.openxmlformats.org/officeDocument/2006/relationships/image" Target="../media/image8.gif"/><Relationship Id="rId4" Type="http://schemas.openxmlformats.org/officeDocument/2006/relationships/image" Target="../media/image69.png"/><Relationship Id="rId9" Type="http://schemas.openxmlformats.org/officeDocument/2006/relationships/image" Target="../media/image7.png"/><Relationship Id="rId1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gif"/><Relationship Id="rId2" Type="http://schemas.openxmlformats.org/officeDocument/2006/relationships/notesSlide" Target="../notesSlides/notesSlide8.xml"/><Relationship Id="rId16"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png"/><Relationship Id="rId5" Type="http://schemas.openxmlformats.org/officeDocument/2006/relationships/image" Target="../media/image73.png"/><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72.png"/><Relationship Id="rId9" Type="http://schemas.openxmlformats.org/officeDocument/2006/relationships/image" Target="../media/image5.png"/><Relationship Id="rId1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76.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image" Target="../media/image8.gif"/><Relationship Id="rId5" Type="http://schemas.openxmlformats.org/officeDocument/2006/relationships/image" Target="../media/image78.PNG"/><Relationship Id="rId1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77.png"/><Relationship Id="rId9" Type="http://schemas.openxmlformats.org/officeDocument/2006/relationships/image" Target="../media/image6.png"/><Relationship Id="rId1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gif"/><Relationship Id="rId2" Type="http://schemas.openxmlformats.org/officeDocument/2006/relationships/notesSlide" Target="../notesSlides/notesSlide10.xml"/><Relationship Id="rId16"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7.png"/><Relationship Id="rId5" Type="http://schemas.openxmlformats.org/officeDocument/2006/relationships/image" Target="../media/image81.png"/><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hyperlink" Target="https://devopspost_ip:32016/" TargetMode="External"/><Relationship Id="rId9" Type="http://schemas.openxmlformats.org/officeDocument/2006/relationships/image" Target="../media/image5.png"/><Relationship Id="rId1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85.png"/><Relationship Id="rId7" Type="http://schemas.openxmlformats.org/officeDocument/2006/relationships/image" Target="../media/image7.png"/><Relationship Id="rId12" Type="http://schemas.openxmlformats.org/officeDocument/2006/relationships/image" Target="../media/image3.png"/><Relationship Id="rId2" Type="http://schemas.openxmlformats.org/officeDocument/2006/relationships/image" Target="../media/image84.png"/><Relationship Id="rId1" Type="http://schemas.openxmlformats.org/officeDocument/2006/relationships/slideLayout" Target="../slideLayouts/slideLayout1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image" Target="../media/image8.gif"/><Relationship Id="rId11" Type="http://schemas.openxmlformats.org/officeDocument/2006/relationships/image" Target="../media/image86.png"/><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image" Target="../media/image8.gif"/><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11.png"/><Relationship Id="rId3" Type="http://schemas.openxmlformats.org/officeDocument/2006/relationships/image" Target="../media/image12.png"/><Relationship Id="rId21" Type="http://schemas.openxmlformats.org/officeDocument/2006/relationships/image" Target="../media/image6.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9.png"/><Relationship Id="rId5" Type="http://schemas.openxmlformats.org/officeDocument/2006/relationships/image" Target="../media/image14.emf"/><Relationship Id="rId15" Type="http://schemas.openxmlformats.org/officeDocument/2006/relationships/image" Target="../media/image24.png"/><Relationship Id="rId23" Type="http://schemas.openxmlformats.org/officeDocument/2006/relationships/image" Target="../media/image8.gif"/><Relationship Id="rId10" Type="http://schemas.openxmlformats.org/officeDocument/2006/relationships/image" Target="../media/image19.png"/><Relationship Id="rId19" Type="http://schemas.openxmlformats.org/officeDocument/2006/relationships/image" Target="../media/image4.png"/><Relationship Id="rId4" Type="http://schemas.openxmlformats.org/officeDocument/2006/relationships/image" Target="../media/image13.emf"/><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7.png"/><Relationship Id="rId27"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png"/><Relationship Id="rId18" Type="http://schemas.openxmlformats.org/officeDocument/2006/relationships/image" Target="../media/image10.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4.png"/><Relationship Id="rId1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8.gif"/><Relationship Id="rId20" Type="http://schemas.openxmlformats.org/officeDocument/2006/relationships/image" Target="../media/image3.png"/><Relationship Id="rId1" Type="http://schemas.openxmlformats.org/officeDocument/2006/relationships/slideLayout" Target="../slideLayouts/slideLayout1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7.png"/><Relationship Id="rId10" Type="http://schemas.openxmlformats.org/officeDocument/2006/relationships/image" Target="../media/image35.tiff"/><Relationship Id="rId19" Type="http://schemas.openxmlformats.org/officeDocument/2006/relationships/image" Target="../media/image11.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png"/><Relationship Id="rId18" Type="http://schemas.openxmlformats.org/officeDocument/2006/relationships/image" Target="../media/image9.png"/><Relationship Id="rId3" Type="http://schemas.openxmlformats.org/officeDocument/2006/relationships/image" Target="../media/image37.png"/><Relationship Id="rId21" Type="http://schemas.openxmlformats.org/officeDocument/2006/relationships/image" Target="../media/image3.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8.gif"/><Relationship Id="rId2" Type="http://schemas.openxmlformats.org/officeDocument/2006/relationships/notesSlide" Target="../notesSlides/notesSlide5.xml"/><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6.png"/><Relationship Id="rId10" Type="http://schemas.openxmlformats.org/officeDocument/2006/relationships/image" Target="../media/image44.png"/><Relationship Id="rId19" Type="http://schemas.openxmlformats.org/officeDocument/2006/relationships/image" Target="../media/image10.png"/><Relationship Id="rId4" Type="http://schemas.openxmlformats.org/officeDocument/2006/relationships/image" Target="../media/image38.wmf"/><Relationship Id="rId9" Type="http://schemas.openxmlformats.org/officeDocument/2006/relationships/image" Target="../media/image43.png"/><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11.png"/><Relationship Id="rId3" Type="http://schemas.openxmlformats.org/officeDocument/2006/relationships/image" Target="../media/image36.png"/><Relationship Id="rId21" Type="http://schemas.openxmlformats.org/officeDocument/2006/relationships/image" Target="../media/image6.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10.png"/><Relationship Id="rId2" Type="http://schemas.openxmlformats.org/officeDocument/2006/relationships/image" Target="../media/image47.png"/><Relationship Id="rId16" Type="http://schemas.openxmlformats.org/officeDocument/2006/relationships/image" Target="../media/image60.png"/><Relationship Id="rId20" Type="http://schemas.openxmlformats.org/officeDocument/2006/relationships/image" Target="../media/image5.png"/><Relationship Id="rId29" Type="http://schemas.openxmlformats.org/officeDocument/2006/relationships/image" Target="../media/image64.png"/><Relationship Id="rId1" Type="http://schemas.openxmlformats.org/officeDocument/2006/relationships/slideLayout" Target="../slideLayouts/slideLayout17.xml"/><Relationship Id="rId6" Type="http://schemas.openxmlformats.org/officeDocument/2006/relationships/image" Target="../media/image50.png"/><Relationship Id="rId11" Type="http://schemas.openxmlformats.org/officeDocument/2006/relationships/image" Target="../media/image55.jpeg"/><Relationship Id="rId24" Type="http://schemas.openxmlformats.org/officeDocument/2006/relationships/image" Target="../media/image9.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8.gif"/><Relationship Id="rId28" Type="http://schemas.openxmlformats.org/officeDocument/2006/relationships/image" Target="../media/image63.png"/><Relationship Id="rId10" Type="http://schemas.openxmlformats.org/officeDocument/2006/relationships/image" Target="../media/image54.png"/><Relationship Id="rId19" Type="http://schemas.openxmlformats.org/officeDocument/2006/relationships/image" Target="../media/image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7.png"/><Relationship Id="rId27" Type="http://schemas.openxmlformats.org/officeDocument/2006/relationships/image" Target="../media/image3.png"/><Relationship Id="rId30" Type="http://schemas.openxmlformats.org/officeDocument/2006/relationships/image" Target="../media/image65.jpe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66.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67.png"/><Relationship Id="rId10" Type="http://schemas.openxmlformats.org/officeDocument/2006/relationships/image" Target="../media/image8.gif"/><Relationship Id="rId4" Type="http://schemas.openxmlformats.org/officeDocument/2006/relationships/image" Target="../media/image60.png"/><Relationship Id="rId9" Type="http://schemas.openxmlformats.org/officeDocument/2006/relationships/image" Target="../media/image7.pn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2"/>
          <p:cNvSpPr>
            <a:spLocks noGrp="1"/>
          </p:cNvSpPr>
          <p:nvPr>
            <p:ph type="title"/>
          </p:nvPr>
        </p:nvSpPr>
        <p:spPr>
          <a:xfrm>
            <a:off x="463232" y="2513463"/>
            <a:ext cx="8317516" cy="1294153"/>
          </a:xfrm>
          <a:prstGeom prst="rect">
            <a:avLst/>
          </a:prstGeom>
        </p:spPr>
        <p:txBody>
          <a:bodyPr anchor="ctr">
            <a:normAutofit/>
          </a:bodyPr>
          <a:lstStyle/>
          <a:p>
            <a:pPr lvl="0" algn="ctr">
              <a:defRPr sz="1800"/>
            </a:pPr>
            <a:r>
              <a:rPr lang="en-US" sz="3200" b="1" dirty="0"/>
              <a:t>Maintaining SmartX Operations for OF@TEIN+ Distributed Cloud-native Edge Boxes</a:t>
            </a:r>
            <a:endParaRPr sz="3200" b="1" dirty="0"/>
          </a:p>
        </p:txBody>
      </p:sp>
      <p:sp>
        <p:nvSpPr>
          <p:cNvPr id="13" name="Shape 13"/>
          <p:cNvSpPr>
            <a:spLocks noGrp="1"/>
          </p:cNvSpPr>
          <p:nvPr>
            <p:ph type="body" idx="1"/>
          </p:nvPr>
        </p:nvSpPr>
        <p:spPr>
          <a:xfrm>
            <a:off x="659368" y="4965848"/>
            <a:ext cx="7356146" cy="736909"/>
          </a:xfrm>
          <a:prstGeom prst="rect">
            <a:avLst/>
          </a:prstGeom>
        </p:spPr>
        <p:txBody>
          <a:bodyPr>
            <a:noAutofit/>
          </a:bodyPr>
          <a:lstStyle/>
          <a:p>
            <a:pPr marL="0" indent="0" algn="ctr" defTabSz="685759" eaLnBrk="0" hangingPunct="0">
              <a:spcBef>
                <a:spcPts val="0"/>
              </a:spcBef>
              <a:buNone/>
              <a:defRPr/>
            </a:pPr>
            <a:r>
              <a:rPr kumimoji="1" lang="en-US" altLang="ko-KR" sz="1800" dirty="0">
                <a:latin typeface="Arial" panose="020B0604020202020204" pitchFamily="34" charset="0"/>
                <a:ea typeface="Gulim" panose="020B0600000101010101" pitchFamily="34" charset="-127"/>
                <a:cs typeface="Arial" panose="020B0604020202020204" pitchFamily="34" charset="0"/>
              </a:rPr>
              <a:t>Muhammad Ahmad </a:t>
            </a:r>
            <a:r>
              <a:rPr kumimoji="1" lang="en-US" altLang="ko-KR" sz="1800" dirty="0" err="1">
                <a:latin typeface="Arial" panose="020B0604020202020204" pitchFamily="34" charset="0"/>
                <a:ea typeface="Gulim" panose="020B0600000101010101" pitchFamily="34" charset="-127"/>
                <a:cs typeface="Arial" panose="020B0604020202020204" pitchFamily="34" charset="0"/>
              </a:rPr>
              <a:t>Rathore</a:t>
            </a:r>
            <a:endParaRPr kumimoji="1" lang="en-US" altLang="ko-KR" sz="1800" dirty="0">
              <a:latin typeface="Arial" panose="020B0604020202020204" pitchFamily="34" charset="0"/>
              <a:ea typeface="Gulim" panose="020B0600000101010101" pitchFamily="34" charset="-127"/>
              <a:cs typeface="Arial" panose="020B0604020202020204" pitchFamily="34" charset="0"/>
            </a:endParaRPr>
          </a:p>
          <a:p>
            <a:pPr marL="0" indent="0" algn="ctr" defTabSz="685759" eaLnBrk="0" hangingPunct="0">
              <a:spcBef>
                <a:spcPts val="0"/>
              </a:spcBef>
              <a:buNone/>
              <a:defRPr/>
            </a:pPr>
            <a:r>
              <a:rPr lang="en-US" altLang="ko-KR" sz="1200" dirty="0">
                <a:solidFill>
                  <a:prstClr val="black"/>
                </a:solidFill>
                <a:latin typeface="Arial" panose="020B0604020202020204" pitchFamily="34" charset="0"/>
                <a:cs typeface="Arial" panose="020B0604020202020204" pitchFamily="34" charset="0"/>
              </a:rPr>
              <a:t>ahmad@smartx.kr</a:t>
            </a:r>
          </a:p>
          <a:p>
            <a:pPr marL="0" indent="0" algn="ctr" defTabSz="685759" eaLnBrk="0" hangingPunct="0">
              <a:spcBef>
                <a:spcPts val="0"/>
              </a:spcBef>
              <a:buNone/>
              <a:defRPr/>
            </a:pPr>
            <a:endParaRPr kumimoji="1" lang="en-US" altLang="ko-KR" sz="1200" dirty="0">
              <a:latin typeface="Arial" panose="020B0604020202020204" pitchFamily="34" charset="0"/>
              <a:ea typeface="Gulim" panose="020B0600000101010101" pitchFamily="34" charset="-127"/>
              <a:cs typeface="Arial" panose="020B0604020202020204" pitchFamily="34" charset="0"/>
            </a:endParaRPr>
          </a:p>
          <a:p>
            <a:pPr marL="0" indent="0" algn="ctr" defTabSz="685759" eaLnBrk="0" hangingPunct="0">
              <a:spcBef>
                <a:spcPts val="0"/>
              </a:spcBef>
              <a:buNone/>
              <a:defRPr/>
            </a:pPr>
            <a:r>
              <a:rPr lang="en-US" sz="1200" dirty="0">
                <a:solidFill>
                  <a:prstClr val="black"/>
                </a:solidFill>
                <a:latin typeface="Arial" panose="020B0604020202020204" pitchFamily="34" charset="0"/>
                <a:cs typeface="Arial" panose="020B0604020202020204" pitchFamily="34" charset="0"/>
              </a:rPr>
              <a:t>Networked Intelligence Lab </a:t>
            </a:r>
          </a:p>
          <a:p>
            <a:pPr marL="0" indent="0" algn="ctr" defTabSz="685759" eaLnBrk="0" hangingPunct="0">
              <a:spcBef>
                <a:spcPts val="0"/>
              </a:spcBef>
              <a:buNone/>
              <a:defRPr/>
            </a:pPr>
            <a:r>
              <a:rPr lang="en-US" sz="1200" dirty="0">
                <a:solidFill>
                  <a:prstClr val="black"/>
                </a:solidFill>
                <a:latin typeface="Arial" panose="020B0604020202020204" pitchFamily="34" charset="0"/>
                <a:cs typeface="Arial" panose="020B0604020202020204" pitchFamily="34" charset="0"/>
              </a:rPr>
              <a:t>School of Electrical Engineering and Computer Science (EECS)</a:t>
            </a:r>
          </a:p>
          <a:p>
            <a:pPr marL="0" indent="0" algn="ctr" defTabSz="685759" eaLnBrk="0" hangingPunct="0">
              <a:spcBef>
                <a:spcPts val="0"/>
              </a:spcBef>
              <a:buNone/>
              <a:defRPr/>
            </a:pPr>
            <a:r>
              <a:rPr lang="en-US" sz="1200" dirty="0" err="1">
                <a:solidFill>
                  <a:prstClr val="black"/>
                </a:solidFill>
                <a:latin typeface="Arial" panose="020B0604020202020204" pitchFamily="34" charset="0"/>
                <a:cs typeface="Arial" panose="020B0604020202020204" pitchFamily="34" charset="0"/>
              </a:rPr>
              <a:t>Gwangju</a:t>
            </a:r>
            <a:r>
              <a:rPr lang="en-US" sz="1200" dirty="0">
                <a:solidFill>
                  <a:prstClr val="black"/>
                </a:solidFill>
                <a:latin typeface="Arial" panose="020B0604020202020204" pitchFamily="34" charset="0"/>
                <a:cs typeface="Arial" panose="020B0604020202020204" pitchFamily="34" charset="0"/>
              </a:rPr>
              <a:t> Institute of Science and Technology (GIST)</a:t>
            </a:r>
          </a:p>
          <a:p>
            <a:pPr marL="0" indent="0" algn="ctr" defTabSz="685759" eaLnBrk="0" hangingPunct="0">
              <a:spcBef>
                <a:spcPts val="0"/>
              </a:spcBef>
              <a:buNone/>
              <a:defRPr/>
            </a:pPr>
            <a:r>
              <a:rPr lang="en-US" sz="1200" dirty="0" err="1">
                <a:solidFill>
                  <a:prstClr val="black"/>
                </a:solidFill>
                <a:latin typeface="Arial" panose="020B0604020202020204" pitchFamily="34" charset="0"/>
                <a:cs typeface="Arial" panose="020B0604020202020204" pitchFamily="34" charset="0"/>
              </a:rPr>
              <a:t>Gwangju</a:t>
            </a:r>
            <a:r>
              <a:rPr lang="en-US" sz="1200" dirty="0">
                <a:solidFill>
                  <a:prstClr val="black"/>
                </a:solidFill>
                <a:latin typeface="Arial" panose="020B0604020202020204" pitchFamily="34" charset="0"/>
                <a:cs typeface="Arial" panose="020B0604020202020204" pitchFamily="34" charset="0"/>
              </a:rPr>
              <a:t>, South Korea</a:t>
            </a:r>
          </a:p>
        </p:txBody>
      </p:sp>
      <p:sp>
        <p:nvSpPr>
          <p:cNvPr id="37" name="IoTcloudServe@TEIN 3rd Collaboration Community Meeting…"/>
          <p:cNvSpPr txBox="1"/>
          <p:nvPr/>
        </p:nvSpPr>
        <p:spPr>
          <a:xfrm>
            <a:off x="463232" y="1656234"/>
            <a:ext cx="8489439" cy="692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oAutofit/>
          </a:bodyPr>
          <a:lstStyle/>
          <a:p>
            <a:pPr algn="ctr">
              <a:defRPr sz="3400" b="1">
                <a:solidFill>
                  <a:schemeClr val="accent1">
                    <a:hueOff val="-137334"/>
                    <a:satOff val="-2150"/>
                    <a:lumOff val="15684"/>
                  </a:schemeClr>
                </a:solidFill>
                <a:latin typeface="Helvetica"/>
                <a:ea typeface="Helvetica"/>
                <a:cs typeface="Helvetica"/>
                <a:sym typeface="Helvetica"/>
              </a:defRPr>
            </a:pPr>
            <a:endParaRPr sz="2100" dirty="0">
              <a:solidFill>
                <a:srgbClr val="00B0F0"/>
              </a:solidFill>
            </a:endParaRPr>
          </a:p>
        </p:txBody>
      </p:sp>
      <p:sp>
        <p:nvSpPr>
          <p:cNvPr id="38" name="Shape 12"/>
          <p:cNvSpPr txBox="1">
            <a:spLocks/>
          </p:cNvSpPr>
          <p:nvPr/>
        </p:nvSpPr>
        <p:spPr>
          <a:xfrm>
            <a:off x="493625" y="708405"/>
            <a:ext cx="8317516" cy="129415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sz="3400" b="1">
                <a:solidFill>
                  <a:schemeClr val="accent1">
                    <a:hueOff val="-137334"/>
                    <a:satOff val="-2150"/>
                    <a:lumOff val="15684"/>
                  </a:schemeClr>
                </a:solidFill>
                <a:latin typeface="Helvetica"/>
                <a:ea typeface="Helvetica"/>
                <a:cs typeface="Helvetica"/>
                <a:sym typeface="Helvetica"/>
              </a:defRPr>
            </a:pPr>
            <a:r>
              <a:rPr lang="en-US" sz="2100" dirty="0" err="1">
                <a:solidFill>
                  <a:srgbClr val="00B0F0"/>
                </a:solidFill>
              </a:rPr>
              <a:t>IoTcloudServe@TEIN</a:t>
            </a:r>
            <a:r>
              <a:rPr lang="en-US" sz="2100" dirty="0">
                <a:solidFill>
                  <a:srgbClr val="00B0F0"/>
                </a:solidFill>
              </a:rPr>
              <a:t> 3rd Collaboration Community Meeting</a:t>
            </a:r>
          </a:p>
          <a:p>
            <a:pPr algn="ctr">
              <a:defRPr sz="3400" b="1">
                <a:solidFill>
                  <a:schemeClr val="accent1">
                    <a:hueOff val="-137334"/>
                    <a:satOff val="-2150"/>
                    <a:lumOff val="15684"/>
                  </a:schemeClr>
                </a:solidFill>
                <a:latin typeface="Helvetica"/>
                <a:ea typeface="Helvetica"/>
                <a:cs typeface="Helvetica"/>
                <a:sym typeface="Helvetica"/>
              </a:defRPr>
            </a:pPr>
            <a:r>
              <a:rPr lang="en-US" sz="2100" dirty="0">
                <a:solidFill>
                  <a:srgbClr val="00B0F0"/>
                </a:solidFill>
              </a:rPr>
              <a:t>8 September 2020, Thailand-Laos-Korea</a:t>
            </a:r>
          </a:p>
        </p:txBody>
      </p:sp>
      <p:pic>
        <p:nvPicPr>
          <p:cNvPr id="39" name="image10.png" descr="image10.png"/>
          <p:cNvPicPr>
            <a:picLocks noChangeAspect="1"/>
          </p:cNvPicPr>
          <p:nvPr/>
        </p:nvPicPr>
        <p:blipFill>
          <a:blip r:embed="rId2"/>
          <a:stretch>
            <a:fillRect/>
          </a:stretch>
        </p:blipFill>
        <p:spPr>
          <a:xfrm>
            <a:off x="99317" y="6213662"/>
            <a:ext cx="853725" cy="644338"/>
          </a:xfrm>
          <a:prstGeom prst="rect">
            <a:avLst/>
          </a:prstGeom>
          <a:ln w="12700">
            <a:miter lim="400000"/>
          </a:ln>
        </p:spPr>
      </p:pic>
      <p:grpSp>
        <p:nvGrpSpPr>
          <p:cNvPr id="40" name="Group"/>
          <p:cNvGrpSpPr/>
          <p:nvPr/>
        </p:nvGrpSpPr>
        <p:grpSpPr>
          <a:xfrm>
            <a:off x="78539" y="66546"/>
            <a:ext cx="9065461" cy="565740"/>
            <a:chOff x="0" y="0"/>
            <a:chExt cx="12847721" cy="884861"/>
          </a:xfrm>
        </p:grpSpPr>
        <p:pic>
          <p:nvPicPr>
            <p:cNvPr id="41" name="ChulaEngineering-2.png" descr="ChulaEngineering-2.png"/>
            <p:cNvPicPr>
              <a:picLocks noChangeAspect="1"/>
            </p:cNvPicPr>
            <p:nvPr/>
          </p:nvPicPr>
          <p:blipFill>
            <a:blip r:embed="rId3"/>
            <a:stretch>
              <a:fillRect/>
            </a:stretch>
          </p:blipFill>
          <p:spPr>
            <a:xfrm>
              <a:off x="0" y="186787"/>
              <a:ext cx="2583075" cy="399152"/>
            </a:xfrm>
            <a:prstGeom prst="rect">
              <a:avLst/>
            </a:prstGeom>
            <a:ln w="12700" cap="flat">
              <a:noFill/>
              <a:miter lim="400000"/>
            </a:ln>
            <a:effectLst/>
          </p:spPr>
        </p:pic>
        <p:pic>
          <p:nvPicPr>
            <p:cNvPr id="42" name="Screen Shot 2561-03-12 at 2.51.54 AM.png" descr="Screen Shot 2561-03-12 at 2.51.54 AM.png"/>
            <p:cNvPicPr>
              <a:picLocks noChangeAspect="1"/>
            </p:cNvPicPr>
            <p:nvPr/>
          </p:nvPicPr>
          <p:blipFill>
            <a:blip r:embed="rId4"/>
            <a:stretch>
              <a:fillRect/>
            </a:stretch>
          </p:blipFill>
          <p:spPr>
            <a:xfrm>
              <a:off x="2766034" y="84879"/>
              <a:ext cx="601556" cy="564423"/>
            </a:xfrm>
            <a:prstGeom prst="rect">
              <a:avLst/>
            </a:prstGeom>
            <a:ln w="12700" cap="flat">
              <a:noFill/>
              <a:miter lim="400000"/>
            </a:ln>
            <a:effectLst/>
          </p:spPr>
        </p:pic>
        <p:pic>
          <p:nvPicPr>
            <p:cNvPr id="43" name="Screen Shot 2561-03-12 at 2.53.24 AM.png" descr="Screen Shot 2561-03-12 at 2.53.24 AM.png"/>
            <p:cNvPicPr>
              <a:picLocks noChangeAspect="1"/>
            </p:cNvPicPr>
            <p:nvPr/>
          </p:nvPicPr>
          <p:blipFill>
            <a:blip r:embed="rId5"/>
            <a:stretch>
              <a:fillRect/>
            </a:stretch>
          </p:blipFill>
          <p:spPr>
            <a:xfrm>
              <a:off x="7383626" y="84879"/>
              <a:ext cx="1631834" cy="564423"/>
            </a:xfrm>
            <a:prstGeom prst="rect">
              <a:avLst/>
            </a:prstGeom>
            <a:ln w="12700" cap="flat">
              <a:noFill/>
              <a:miter lim="400000"/>
            </a:ln>
            <a:effectLst/>
          </p:spPr>
        </p:pic>
        <p:pic>
          <p:nvPicPr>
            <p:cNvPr id="44" name="Screen Shot 2561-03-12 at 2.54.53 AM.png" descr="Screen Shot 2561-03-12 at 2.54.53 AM.png"/>
            <p:cNvPicPr>
              <a:picLocks noChangeAspect="1"/>
            </p:cNvPicPr>
            <p:nvPr/>
          </p:nvPicPr>
          <p:blipFill>
            <a:blip r:embed="rId6"/>
            <a:stretch>
              <a:fillRect/>
            </a:stretch>
          </p:blipFill>
          <p:spPr>
            <a:xfrm>
              <a:off x="4489410" y="65254"/>
              <a:ext cx="1777484" cy="603674"/>
            </a:xfrm>
            <a:prstGeom prst="rect">
              <a:avLst/>
            </a:prstGeom>
            <a:ln w="12700" cap="flat">
              <a:noFill/>
              <a:miter lim="400000"/>
            </a:ln>
            <a:effectLst/>
          </p:spPr>
        </p:pic>
        <p:pic>
          <p:nvPicPr>
            <p:cNvPr id="45" name="Logo-nuol.gif" descr="Logo-nuol.gif"/>
            <p:cNvPicPr>
              <a:picLocks noChangeAspect="1"/>
            </p:cNvPicPr>
            <p:nvPr/>
          </p:nvPicPr>
          <p:blipFill>
            <a:blip r:embed="rId7"/>
            <a:stretch>
              <a:fillRect/>
            </a:stretch>
          </p:blipFill>
          <p:spPr>
            <a:xfrm>
              <a:off x="6543048" y="33389"/>
              <a:ext cx="564424" cy="851473"/>
            </a:xfrm>
            <a:prstGeom prst="rect">
              <a:avLst/>
            </a:prstGeom>
            <a:ln w="12700" cap="flat">
              <a:noFill/>
              <a:miter lim="400000"/>
            </a:ln>
            <a:effectLst/>
          </p:spPr>
        </p:pic>
        <p:pic>
          <p:nvPicPr>
            <p:cNvPr id="46" name="todailogo.png" descr="todailogo.png"/>
            <p:cNvPicPr>
              <a:picLocks noChangeAspect="1"/>
            </p:cNvPicPr>
            <p:nvPr/>
          </p:nvPicPr>
          <p:blipFill>
            <a:blip r:embed="rId8"/>
            <a:stretch>
              <a:fillRect/>
            </a:stretch>
          </p:blipFill>
          <p:spPr>
            <a:xfrm>
              <a:off x="3626663" y="65254"/>
              <a:ext cx="603674" cy="603674"/>
            </a:xfrm>
            <a:prstGeom prst="rect">
              <a:avLst/>
            </a:prstGeom>
            <a:ln w="12700" cap="flat">
              <a:noFill/>
              <a:miter lim="400000"/>
            </a:ln>
            <a:effectLst/>
          </p:spPr>
        </p:pic>
        <p:grpSp>
          <p:nvGrpSpPr>
            <p:cNvPr id="47" name="Group"/>
            <p:cNvGrpSpPr/>
            <p:nvPr/>
          </p:nvGrpSpPr>
          <p:grpSpPr>
            <a:xfrm>
              <a:off x="9103395" y="0"/>
              <a:ext cx="3744327" cy="734182"/>
              <a:chOff x="0" y="0"/>
              <a:chExt cx="3744326" cy="734181"/>
            </a:xfrm>
          </p:grpSpPr>
          <p:pic>
            <p:nvPicPr>
              <p:cNvPr id="48" name="Screen Shot 2561-03-12 at 2.45.57 AM.png" descr="Screen Shot 2561-03-12 at 2.45.57 AM.png"/>
              <p:cNvPicPr>
                <a:picLocks noChangeAspect="1"/>
              </p:cNvPicPr>
              <p:nvPr/>
            </p:nvPicPr>
            <p:blipFill>
              <a:blip r:embed="rId9"/>
              <a:stretch>
                <a:fillRect/>
              </a:stretch>
            </p:blipFill>
            <p:spPr>
              <a:xfrm>
                <a:off x="0" y="0"/>
                <a:ext cx="3744327" cy="734182"/>
              </a:xfrm>
              <a:prstGeom prst="rect">
                <a:avLst/>
              </a:prstGeom>
              <a:ln w="12700" cap="flat">
                <a:noFill/>
                <a:miter lim="400000"/>
              </a:ln>
              <a:effectLst/>
            </p:spPr>
          </p:pic>
          <p:pic>
            <p:nvPicPr>
              <p:cNvPr id="49" name="Screen Shot 2562-12-09 at 12.01.28 PM.png" descr="Screen Shot 2562-12-09 at 12.01.28 PM.png"/>
              <p:cNvPicPr>
                <a:picLocks noChangeAspect="1"/>
              </p:cNvPicPr>
              <p:nvPr/>
            </p:nvPicPr>
            <p:blipFill>
              <a:blip r:embed="rId10"/>
              <a:stretch>
                <a:fillRect/>
              </a:stretch>
            </p:blipFill>
            <p:spPr>
              <a:xfrm>
                <a:off x="1768442" y="157272"/>
                <a:ext cx="753149" cy="493732"/>
              </a:xfrm>
              <a:prstGeom prst="rect">
                <a:avLst/>
              </a:prstGeom>
              <a:ln w="12700" cap="flat">
                <a:noFill/>
                <a:miter lim="400000"/>
              </a:ln>
              <a:effectLst/>
            </p:spPr>
          </p:pic>
        </p:grpSp>
      </p:grpSp>
    </p:spTree>
    <p:extLst>
      <p:ext uri="{BB962C8B-B14F-4D97-AF65-F5344CB8AC3E}">
        <p14:creationId xmlns:p14="http://schemas.microsoft.com/office/powerpoint/2010/main" val="29669705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제목 1"/>
          <p:cNvSpPr txBox="1">
            <a:spLocks/>
          </p:cNvSpPr>
          <p:nvPr/>
        </p:nvSpPr>
        <p:spPr>
          <a:xfrm>
            <a:off x="2382" y="857250"/>
            <a:ext cx="9141619" cy="661032"/>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514337">
              <a:defRPr/>
            </a:pPr>
            <a:r>
              <a:rPr lang="en-US" altLang="ko-KR" sz="3000"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Pre-Processing For Maintaining Persistent Visibility</a:t>
            </a:r>
            <a:endParaRPr lang="en-US" altLang="ko-KR" sz="2100"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882" y="1579512"/>
            <a:ext cx="3799661" cy="2373074"/>
          </a:xfrm>
          <a:prstGeom prst="rect">
            <a:avLst/>
          </a:prstGeom>
        </p:spPr>
      </p:pic>
      <p:graphicFrame>
        <p:nvGraphicFramePr>
          <p:cNvPr id="4" name="Table 3"/>
          <p:cNvGraphicFramePr>
            <a:graphicFrameLocks noGrp="1"/>
          </p:cNvGraphicFramePr>
          <p:nvPr/>
        </p:nvGraphicFramePr>
        <p:xfrm>
          <a:off x="92627" y="1708659"/>
          <a:ext cx="3718239" cy="2547121"/>
        </p:xfrm>
        <a:graphic>
          <a:graphicData uri="http://schemas.openxmlformats.org/drawingml/2006/table">
            <a:tbl>
              <a:tblPr firstRow="1" bandRow="1">
                <a:tableStyleId>{5C22544A-7EE6-4342-B048-85BDC9FD1C3A}</a:tableStyleId>
              </a:tblPr>
              <a:tblGrid>
                <a:gridCol w="1239413">
                  <a:extLst>
                    <a:ext uri="{9D8B030D-6E8A-4147-A177-3AD203B41FA5}">
                      <a16:colId xmlns:a16="http://schemas.microsoft.com/office/drawing/2014/main" val="3341700955"/>
                    </a:ext>
                  </a:extLst>
                </a:gridCol>
                <a:gridCol w="1239413">
                  <a:extLst>
                    <a:ext uri="{9D8B030D-6E8A-4147-A177-3AD203B41FA5}">
                      <a16:colId xmlns:a16="http://schemas.microsoft.com/office/drawing/2014/main" val="488887255"/>
                    </a:ext>
                  </a:extLst>
                </a:gridCol>
                <a:gridCol w="1239413">
                  <a:extLst>
                    <a:ext uri="{9D8B030D-6E8A-4147-A177-3AD203B41FA5}">
                      <a16:colId xmlns:a16="http://schemas.microsoft.com/office/drawing/2014/main" val="3768737069"/>
                    </a:ext>
                  </a:extLst>
                </a:gridCol>
              </a:tblGrid>
              <a:tr h="283981">
                <a:tc gridSpan="3">
                  <a:txBody>
                    <a:bodyPr/>
                    <a:lstStyle/>
                    <a:p>
                      <a:pPr algn="ctr"/>
                      <a:r>
                        <a:rPr lang="en-US" sz="1200" b="0" i="0" u="none" strike="noStrike" kern="1200" baseline="0" dirty="0">
                          <a:solidFill>
                            <a:schemeClr val="lt1"/>
                          </a:solidFill>
                          <a:latin typeface="+mn-lt"/>
                          <a:ea typeface="+mn-ea"/>
                          <a:cs typeface="+mn-cs"/>
                        </a:rPr>
                        <a:t>Raw Visibility Data for </a:t>
                      </a:r>
                      <a:r>
                        <a:rPr lang="en-US" sz="1200" b="0" i="0" u="none" strike="noStrike" kern="1200" baseline="0" dirty="0" err="1">
                          <a:solidFill>
                            <a:schemeClr val="lt1"/>
                          </a:solidFill>
                          <a:latin typeface="+mn-lt"/>
                          <a:ea typeface="+mn-ea"/>
                          <a:cs typeface="+mn-cs"/>
                        </a:rPr>
                        <a:t>cpu</a:t>
                      </a:r>
                      <a:r>
                        <a:rPr lang="en-US" sz="1200" b="0" i="0" u="none" strike="noStrike" kern="1200" baseline="0" dirty="0">
                          <a:solidFill>
                            <a:schemeClr val="lt1"/>
                          </a:solidFill>
                          <a:latin typeface="+mn-lt"/>
                          <a:ea typeface="+mn-ea"/>
                          <a:cs typeface="+mn-cs"/>
                        </a:rPr>
                        <a:t>/disk</a:t>
                      </a:r>
                      <a:endParaRPr lang="en-US" sz="1200" dirty="0"/>
                    </a:p>
                  </a:txBody>
                  <a:tcPr marL="68580" marR="68580" marT="34290" marB="34290"/>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437979210"/>
                  </a:ext>
                </a:extLst>
              </a:tr>
              <a:tr h="2263140">
                <a:tc>
                  <a:txBody>
                    <a:bodyPr/>
                    <a:lstStyle/>
                    <a:p>
                      <a:r>
                        <a:rPr lang="en-US" sz="900" b="0" i="0" u="none" strike="noStrike" kern="1200" baseline="0" dirty="0">
                          <a:solidFill>
                            <a:schemeClr val="dk1"/>
                          </a:solidFill>
                          <a:latin typeface="+mn-lt"/>
                          <a:ea typeface="+mn-ea"/>
                          <a:cs typeface="+mn-cs"/>
                        </a:rPr>
                        <a:t>[{"values":[0,0],</a:t>
                      </a:r>
                    </a:p>
                    <a:p>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dstypes</a:t>
                      </a:r>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derive","derive</a:t>
                      </a:r>
                      <a:r>
                        <a:rPr lang="en-US" sz="900" b="0" i="0" u="none" strike="noStrike" kern="1200" baseline="0" dirty="0">
                          <a:solidFill>
                            <a:schemeClr val="dk1"/>
                          </a:solidFill>
                          <a:latin typeface="+mn-lt"/>
                          <a:ea typeface="+mn-ea"/>
                          <a:cs typeface="+mn-cs"/>
                        </a:rPr>
                        <a:t>"],</a:t>
                      </a:r>
                    </a:p>
                    <a:p>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dsnames</a:t>
                      </a:r>
                      <a:r>
                        <a:rPr lang="en-US" sz="900" b="0" i="0" u="none" strike="noStrike" kern="1200" baseline="0" dirty="0">
                          <a:solidFill>
                            <a:schemeClr val="dk1"/>
                          </a:solidFill>
                          <a:latin typeface="+mn-lt"/>
                          <a:ea typeface="+mn-ea"/>
                          <a:cs typeface="+mn-cs"/>
                        </a:rPr>
                        <a:t>":["io_time","</a:t>
                      </a:r>
                      <a:r>
                        <a:rPr lang="en-US" sz="900" b="0" i="0" u="none" strike="noStrike" kern="1200" baseline="0" dirty="0" err="1">
                          <a:solidFill>
                            <a:schemeClr val="dk1"/>
                          </a:solidFill>
                          <a:latin typeface="+mn-lt"/>
                          <a:ea typeface="+mn-ea"/>
                          <a:cs typeface="+mn-cs"/>
                        </a:rPr>
                        <a:t>weighted_io_time</a:t>
                      </a:r>
                      <a:r>
                        <a:rPr lang="en-US" sz="900" b="0" i="0" u="none" strike="noStrike" kern="1200" baseline="0" dirty="0">
                          <a:solidFill>
                            <a:schemeClr val="dk1"/>
                          </a:solidFill>
                          <a:latin typeface="+mn-lt"/>
                          <a:ea typeface="+mn-ea"/>
                          <a:cs typeface="+mn-cs"/>
                        </a:rPr>
                        <a:t>"],</a:t>
                      </a:r>
                    </a:p>
                    <a:p>
                      <a:r>
                        <a:rPr lang="en-US" sz="900" b="0" i="0" u="none" strike="noStrike" kern="1200" baseline="0" dirty="0">
                          <a:solidFill>
                            <a:schemeClr val="dk1"/>
                          </a:solidFill>
                          <a:latin typeface="+mn-lt"/>
                          <a:ea typeface="+mn-ea"/>
                          <a:cs typeface="+mn-cs"/>
                        </a:rPr>
                        <a:t>"time":1589692165.948,</a:t>
                      </a:r>
                    </a:p>
                    <a:p>
                      <a:r>
                        <a:rPr lang="en-US" sz="900" b="0" i="0" u="none" strike="noStrike" kern="1200" baseline="0" dirty="0">
                          <a:solidFill>
                            <a:schemeClr val="dk1"/>
                          </a:solidFill>
                          <a:latin typeface="+mn-lt"/>
                          <a:ea typeface="+mn-ea"/>
                          <a:cs typeface="+mn-cs"/>
                        </a:rPr>
                        <a:t>"interval":10.000,</a:t>
                      </a:r>
                    </a:p>
                    <a:p>
                      <a:r>
                        <a:rPr lang="en-US" sz="900" b="0" i="0" u="none" strike="noStrike" kern="1200" baseline="0" dirty="0">
                          <a:solidFill>
                            <a:schemeClr val="dk1"/>
                          </a:solidFill>
                          <a:latin typeface="+mn-lt"/>
                          <a:ea typeface="+mn-ea"/>
                          <a:cs typeface="+mn-cs"/>
                        </a:rPr>
                        <a:t>"host":"smartx-microbox-gist-2",</a:t>
                      </a:r>
                    </a:p>
                    <a:p>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plugin":"disk</a:t>
                      </a:r>
                      <a:r>
                        <a:rPr lang="en-US" sz="900" b="0" i="0" u="none" strike="noStrike" kern="1200" baseline="0" dirty="0">
                          <a:solidFill>
                            <a:schemeClr val="dk1"/>
                          </a:solidFill>
                          <a:latin typeface="+mn-lt"/>
                          <a:ea typeface="+mn-ea"/>
                          <a:cs typeface="+mn-cs"/>
                        </a:rPr>
                        <a:t>",</a:t>
                      </a:r>
                    </a:p>
                    <a:p>
                      <a:r>
                        <a:rPr lang="en-US" sz="900" b="0" i="0" u="none" strike="noStrike" kern="1200" baseline="0" dirty="0">
                          <a:solidFill>
                            <a:schemeClr val="dk1"/>
                          </a:solidFill>
                          <a:latin typeface="+mn-lt"/>
                          <a:ea typeface="+mn-ea"/>
                          <a:cs typeface="+mn-cs"/>
                        </a:rPr>
                        <a:t>"plugin_instance":"loop0",</a:t>
                      </a:r>
                    </a:p>
                    <a:p>
                      <a:r>
                        <a:rPr lang="en-US" sz="900" b="0" i="0" u="none" strike="noStrike" kern="1200" baseline="0" dirty="0">
                          <a:solidFill>
                            <a:schemeClr val="dk1"/>
                          </a:solidFill>
                          <a:latin typeface="+mn-lt"/>
                          <a:ea typeface="+mn-ea"/>
                          <a:cs typeface="+mn-cs"/>
                        </a:rPr>
                        <a:t>"type":"</a:t>
                      </a:r>
                      <a:r>
                        <a:rPr lang="en-US" sz="900" b="0" i="0" u="none" strike="noStrike" kern="1200" baseline="0" dirty="0" err="1">
                          <a:solidFill>
                            <a:schemeClr val="dk1"/>
                          </a:solidFill>
                          <a:latin typeface="+mn-lt"/>
                          <a:ea typeface="+mn-ea"/>
                          <a:cs typeface="+mn-cs"/>
                        </a:rPr>
                        <a:t>disk_io_time</a:t>
                      </a:r>
                      <a:r>
                        <a:rPr lang="en-US" sz="900" b="0" i="0" u="none" strike="noStrike" kern="1200" baseline="0" dirty="0">
                          <a:solidFill>
                            <a:schemeClr val="dk1"/>
                          </a:solidFill>
                          <a:latin typeface="+mn-lt"/>
                          <a:ea typeface="+mn-ea"/>
                          <a:cs typeface="+mn-cs"/>
                        </a:rPr>
                        <a:t>",</a:t>
                      </a:r>
                    </a:p>
                    <a:p>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type_instance</a:t>
                      </a:r>
                      <a:r>
                        <a:rPr lang="en-US" sz="900" b="0" i="0" u="none" strike="noStrike" kern="1200" baseline="0" dirty="0">
                          <a:solidFill>
                            <a:schemeClr val="dk1"/>
                          </a:solidFill>
                          <a:latin typeface="+mn-lt"/>
                          <a:ea typeface="+mn-ea"/>
                          <a:cs typeface="+mn-cs"/>
                        </a:rPr>
                        <a:t>":""}]</a:t>
                      </a:r>
                      <a:endParaRPr lang="en-US" sz="900" dirty="0"/>
                    </a:p>
                  </a:txBody>
                  <a:tcPr marL="68580" marR="68580" marT="34290" marB="34290"/>
                </a:tc>
                <a:tc>
                  <a:txBody>
                    <a:bodyPr/>
                    <a:lstStyle/>
                    <a:p>
                      <a:r>
                        <a:rPr lang="en-US" sz="900" b="0" i="0" u="none" strike="noStrike" kern="1200" baseline="0" dirty="0">
                          <a:solidFill>
                            <a:schemeClr val="dk1"/>
                          </a:solidFill>
                          <a:latin typeface="+mn-lt"/>
                          <a:ea typeface="+mn-ea"/>
                          <a:cs typeface="+mn-cs"/>
                        </a:rPr>
                        <a:t>[{"values":[63.9020263657957],</a:t>
                      </a:r>
                    </a:p>
                    <a:p>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dstypes</a:t>
                      </a:r>
                      <a:r>
                        <a:rPr lang="en-US" sz="900" b="0" i="0" u="none" strike="noStrike" kern="1200" baseline="0" dirty="0">
                          <a:solidFill>
                            <a:schemeClr val="dk1"/>
                          </a:solidFill>
                          <a:latin typeface="+mn-lt"/>
                          <a:ea typeface="+mn-ea"/>
                          <a:cs typeface="+mn-cs"/>
                        </a:rPr>
                        <a:t>":["derive"],</a:t>
                      </a:r>
                    </a:p>
                    <a:p>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dsnames</a:t>
                      </a:r>
                      <a:r>
                        <a:rPr lang="en-US" sz="900" b="0" i="0" u="none" strike="noStrike" kern="1200" baseline="0" dirty="0">
                          <a:solidFill>
                            <a:schemeClr val="dk1"/>
                          </a:solidFill>
                          <a:latin typeface="+mn-lt"/>
                          <a:ea typeface="+mn-ea"/>
                          <a:cs typeface="+mn-cs"/>
                        </a:rPr>
                        <a:t>":["value"],</a:t>
                      </a:r>
                    </a:p>
                    <a:p>
                      <a:r>
                        <a:rPr lang="en-US" sz="900" b="0" i="0" u="none" strike="noStrike" kern="1200" baseline="0" dirty="0">
                          <a:solidFill>
                            <a:schemeClr val="dk1"/>
                          </a:solidFill>
                          <a:latin typeface="+mn-lt"/>
                          <a:ea typeface="+mn-ea"/>
                          <a:cs typeface="+mn-cs"/>
                        </a:rPr>
                        <a:t>"time":1589692165.948,</a:t>
                      </a:r>
                    </a:p>
                    <a:p>
                      <a:r>
                        <a:rPr lang="en-US" sz="900" b="0" i="0" u="none" strike="noStrike" kern="1200" baseline="0" dirty="0">
                          <a:solidFill>
                            <a:schemeClr val="dk1"/>
                          </a:solidFill>
                          <a:latin typeface="+mn-lt"/>
                          <a:ea typeface="+mn-ea"/>
                          <a:cs typeface="+mn-cs"/>
                        </a:rPr>
                        <a:t>"interval":10.000,</a:t>
                      </a:r>
                    </a:p>
                    <a:p>
                      <a:r>
                        <a:rPr lang="en-US" sz="900" b="0" i="0" u="none" strike="noStrike" kern="1200" baseline="0" dirty="0">
                          <a:solidFill>
                            <a:schemeClr val="dk1"/>
                          </a:solidFill>
                          <a:latin typeface="+mn-lt"/>
                          <a:ea typeface="+mn-ea"/>
                          <a:cs typeface="+mn-cs"/>
                        </a:rPr>
                        <a:t>"host":"smartx-microbox-gist-2",</a:t>
                      </a:r>
                    </a:p>
                    <a:p>
                      <a:r>
                        <a:rPr lang="en-US" sz="900" b="0" i="0" u="none" strike="noStrike" kern="1200" baseline="0" dirty="0">
                          <a:solidFill>
                            <a:schemeClr val="dk1"/>
                          </a:solidFill>
                          <a:latin typeface="+mn-lt"/>
                          <a:ea typeface="+mn-ea"/>
                          <a:cs typeface="+mn-cs"/>
                        </a:rPr>
                        <a:t>"plugin":"</a:t>
                      </a:r>
                      <a:r>
                        <a:rPr lang="en-US" sz="900" b="0" i="0" u="none" strike="noStrike" kern="1200" baseline="0" dirty="0" err="1">
                          <a:solidFill>
                            <a:schemeClr val="dk1"/>
                          </a:solidFill>
                          <a:latin typeface="+mn-lt"/>
                          <a:ea typeface="+mn-ea"/>
                          <a:cs typeface="+mn-cs"/>
                        </a:rPr>
                        <a:t>cpu</a:t>
                      </a:r>
                      <a:r>
                        <a:rPr lang="en-US" sz="900" b="0" i="0" u="none" strike="noStrike" kern="1200" baseline="0" dirty="0">
                          <a:solidFill>
                            <a:schemeClr val="dk1"/>
                          </a:solidFill>
                          <a:latin typeface="+mn-lt"/>
                          <a:ea typeface="+mn-ea"/>
                          <a:cs typeface="+mn-cs"/>
                        </a:rPr>
                        <a:t>",</a:t>
                      </a:r>
                    </a:p>
                    <a:p>
                      <a:r>
                        <a:rPr lang="en-US" sz="900" b="0" i="0" u="none" strike="noStrike" kern="1200" baseline="0" dirty="0">
                          <a:solidFill>
                            <a:schemeClr val="dk1"/>
                          </a:solidFill>
                          <a:latin typeface="+mn-lt"/>
                          <a:ea typeface="+mn-ea"/>
                          <a:cs typeface="+mn-cs"/>
                        </a:rPr>
                        <a:t>"plugin_instance":"1",</a:t>
                      </a:r>
                    </a:p>
                    <a:p>
                      <a:r>
                        <a:rPr lang="en-US" sz="900" b="0" i="0" u="none" strike="noStrike" kern="1200" baseline="0" dirty="0">
                          <a:solidFill>
                            <a:schemeClr val="dk1"/>
                          </a:solidFill>
                          <a:latin typeface="+mn-lt"/>
                          <a:ea typeface="+mn-ea"/>
                          <a:cs typeface="+mn-cs"/>
                        </a:rPr>
                        <a:t>"type":"</a:t>
                      </a:r>
                      <a:r>
                        <a:rPr lang="en-US" sz="900" b="0" i="0" u="none" strike="noStrike" kern="1200" baseline="0" dirty="0" err="1">
                          <a:solidFill>
                            <a:schemeClr val="dk1"/>
                          </a:solidFill>
                          <a:latin typeface="+mn-lt"/>
                          <a:ea typeface="+mn-ea"/>
                          <a:cs typeface="+mn-cs"/>
                        </a:rPr>
                        <a:t>cpu</a:t>
                      </a:r>
                      <a:r>
                        <a:rPr lang="en-US" sz="900" b="0" i="0" u="none" strike="noStrike" kern="1200" baseline="0" dirty="0">
                          <a:solidFill>
                            <a:schemeClr val="dk1"/>
                          </a:solidFill>
                          <a:latin typeface="+mn-lt"/>
                          <a:ea typeface="+mn-ea"/>
                          <a:cs typeface="+mn-cs"/>
                        </a:rPr>
                        <a:t>",</a:t>
                      </a:r>
                    </a:p>
                    <a:p>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type_instance":"idle</a:t>
                      </a:r>
                      <a:r>
                        <a:rPr lang="en-US" sz="900" b="0" i="0" u="none" strike="noStrike" kern="1200" baseline="0" dirty="0">
                          <a:solidFill>
                            <a:schemeClr val="dk1"/>
                          </a:solidFill>
                          <a:latin typeface="+mn-lt"/>
                          <a:ea typeface="+mn-ea"/>
                          <a:cs typeface="+mn-cs"/>
                        </a:rPr>
                        <a:t>"}]</a:t>
                      </a:r>
                      <a:endParaRPr lang="en-US" sz="900" dirty="0"/>
                    </a:p>
                  </a:txBody>
                  <a:tcPr marL="68580" marR="68580" marT="34290" marB="34290"/>
                </a:tc>
                <a:tc>
                  <a:txBody>
                    <a:bodyPr/>
                    <a:lstStyle/>
                    <a:p>
                      <a:r>
                        <a:rPr lang="en-US" sz="900" b="0" i="0" u="none" strike="noStrike" kern="1200" baseline="0" dirty="0">
                          <a:solidFill>
                            <a:schemeClr val="dk1"/>
                          </a:solidFill>
                          <a:latin typeface="+mn-lt"/>
                          <a:ea typeface="+mn-ea"/>
                          <a:cs typeface="+mn-cs"/>
                        </a:rPr>
                        <a:t>[{"values":[0,0.30004865136956],</a:t>
                      </a:r>
                    </a:p>
                    <a:p>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dstypes</a:t>
                      </a:r>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derive","derive</a:t>
                      </a:r>
                      <a:r>
                        <a:rPr lang="en-US" sz="900" b="0" i="0" u="none" strike="noStrike" kern="1200" baseline="0" dirty="0">
                          <a:solidFill>
                            <a:schemeClr val="dk1"/>
                          </a:solidFill>
                          <a:latin typeface="+mn-lt"/>
                          <a:ea typeface="+mn-ea"/>
                          <a:cs typeface="+mn-cs"/>
                        </a:rPr>
                        <a:t>"],</a:t>
                      </a:r>
                    </a:p>
                    <a:p>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dsnames</a:t>
                      </a:r>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read","write</a:t>
                      </a:r>
                      <a:r>
                        <a:rPr lang="en-US" sz="900" b="0" i="0" u="none" strike="noStrike" kern="1200" baseline="0" dirty="0">
                          <a:solidFill>
                            <a:schemeClr val="dk1"/>
                          </a:solidFill>
                          <a:latin typeface="+mn-lt"/>
                          <a:ea typeface="+mn-ea"/>
                          <a:cs typeface="+mn-cs"/>
                        </a:rPr>
                        <a:t>"],</a:t>
                      </a:r>
                    </a:p>
                    <a:p>
                      <a:r>
                        <a:rPr lang="en-US" sz="900" b="0" i="0" u="none" strike="noStrike" kern="1200" baseline="0" dirty="0">
                          <a:solidFill>
                            <a:schemeClr val="dk1"/>
                          </a:solidFill>
                          <a:latin typeface="+mn-lt"/>
                          <a:ea typeface="+mn-ea"/>
                          <a:cs typeface="+mn-cs"/>
                        </a:rPr>
                        <a:t>"time":1589692165.948,</a:t>
                      </a:r>
                    </a:p>
                    <a:p>
                      <a:r>
                        <a:rPr lang="en-US" sz="900" b="0" i="0" u="none" strike="noStrike" kern="1200" baseline="0" dirty="0">
                          <a:solidFill>
                            <a:schemeClr val="dk1"/>
                          </a:solidFill>
                          <a:latin typeface="+mn-lt"/>
                          <a:ea typeface="+mn-ea"/>
                          <a:cs typeface="+mn-cs"/>
                        </a:rPr>
                        <a:t>"interval":10.000,</a:t>
                      </a:r>
                    </a:p>
                    <a:p>
                      <a:r>
                        <a:rPr lang="en-US" sz="900" b="0" i="0" u="none" strike="noStrike" kern="1200" baseline="0" dirty="0">
                          <a:solidFill>
                            <a:schemeClr val="dk1"/>
                          </a:solidFill>
                          <a:latin typeface="+mn-lt"/>
                          <a:ea typeface="+mn-ea"/>
                          <a:cs typeface="+mn-cs"/>
                        </a:rPr>
                        <a:t>"host":"smartx-microbox-gist-2",</a:t>
                      </a:r>
                    </a:p>
                    <a:p>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plugin":"disk</a:t>
                      </a:r>
                      <a:r>
                        <a:rPr lang="en-US" sz="900" b="0" i="0" u="none" strike="noStrike" kern="1200" baseline="0" dirty="0">
                          <a:solidFill>
                            <a:schemeClr val="dk1"/>
                          </a:solidFill>
                          <a:latin typeface="+mn-lt"/>
                          <a:ea typeface="+mn-ea"/>
                          <a:cs typeface="+mn-cs"/>
                        </a:rPr>
                        <a:t>",</a:t>
                      </a:r>
                    </a:p>
                    <a:p>
                      <a:r>
                        <a:rPr lang="en-US" sz="900" b="0" i="0" u="none" strike="noStrike" kern="1200" baseline="0" dirty="0">
                          <a:solidFill>
                            <a:schemeClr val="dk1"/>
                          </a:solidFill>
                          <a:latin typeface="+mn-lt"/>
                          <a:ea typeface="+mn-ea"/>
                          <a:cs typeface="+mn-cs"/>
                        </a:rPr>
                        <a:t>"plugin_instance":"nvme0n1",</a:t>
                      </a:r>
                    </a:p>
                    <a:p>
                      <a:r>
                        <a:rPr lang="en-US" sz="900" b="0" i="0" u="none" strike="noStrike" kern="1200" baseline="0" dirty="0">
                          <a:solidFill>
                            <a:schemeClr val="dk1"/>
                          </a:solidFill>
                          <a:latin typeface="+mn-lt"/>
                          <a:ea typeface="+mn-ea"/>
                          <a:cs typeface="+mn-cs"/>
                        </a:rPr>
                        <a:t>"type":"</a:t>
                      </a:r>
                      <a:r>
                        <a:rPr lang="en-US" sz="900" b="0" i="0" u="none" strike="noStrike" kern="1200" baseline="0" dirty="0" err="1">
                          <a:solidFill>
                            <a:schemeClr val="dk1"/>
                          </a:solidFill>
                          <a:latin typeface="+mn-lt"/>
                          <a:ea typeface="+mn-ea"/>
                          <a:cs typeface="+mn-cs"/>
                        </a:rPr>
                        <a:t>disk_time</a:t>
                      </a:r>
                      <a:r>
                        <a:rPr lang="en-US" sz="900" b="0" i="0" u="none" strike="noStrike" kern="1200" baseline="0" dirty="0">
                          <a:solidFill>
                            <a:schemeClr val="dk1"/>
                          </a:solidFill>
                          <a:latin typeface="+mn-lt"/>
                          <a:ea typeface="+mn-ea"/>
                          <a:cs typeface="+mn-cs"/>
                        </a:rPr>
                        <a:t>",</a:t>
                      </a:r>
                    </a:p>
                    <a:p>
                      <a:r>
                        <a:rPr lang="en-US" sz="900" b="0" i="0" u="none" strike="noStrike" kern="1200" baseline="0" dirty="0">
                          <a:solidFill>
                            <a:schemeClr val="dk1"/>
                          </a:solidFill>
                          <a:latin typeface="+mn-lt"/>
                          <a:ea typeface="+mn-ea"/>
                          <a:cs typeface="+mn-cs"/>
                        </a:rPr>
                        <a:t>"</a:t>
                      </a:r>
                      <a:r>
                        <a:rPr lang="en-US" sz="900" b="0" i="0" u="none" strike="noStrike" kern="1200" baseline="0" dirty="0" err="1">
                          <a:solidFill>
                            <a:schemeClr val="dk1"/>
                          </a:solidFill>
                          <a:latin typeface="+mn-lt"/>
                          <a:ea typeface="+mn-ea"/>
                          <a:cs typeface="+mn-cs"/>
                        </a:rPr>
                        <a:t>type_instance</a:t>
                      </a:r>
                      <a:r>
                        <a:rPr lang="en-US" sz="900" b="0" i="0" u="none" strike="noStrike" kern="1200" baseline="0" dirty="0">
                          <a:solidFill>
                            <a:schemeClr val="dk1"/>
                          </a:solidFill>
                          <a:latin typeface="+mn-lt"/>
                          <a:ea typeface="+mn-ea"/>
                          <a:cs typeface="+mn-cs"/>
                        </a:rPr>
                        <a:t>":""}]</a:t>
                      </a:r>
                      <a:endParaRPr lang="en-US" sz="900" dirty="0"/>
                    </a:p>
                  </a:txBody>
                  <a:tcPr marL="68580" marR="68580" marT="34290" marB="34290"/>
                </a:tc>
                <a:extLst>
                  <a:ext uri="{0D108BD9-81ED-4DB2-BD59-A6C34878D82A}">
                    <a16:rowId xmlns:a16="http://schemas.microsoft.com/office/drawing/2014/main" val="489068617"/>
                  </a:ext>
                </a:extLst>
              </a:tr>
            </a:tbl>
          </a:graphicData>
        </a:graphic>
      </p:graphicFrame>
      <p:sp>
        <p:nvSpPr>
          <p:cNvPr id="5" name="Down Arrow 4"/>
          <p:cNvSpPr/>
          <p:nvPr/>
        </p:nvSpPr>
        <p:spPr>
          <a:xfrm rot="16200000">
            <a:off x="4193987" y="3011819"/>
            <a:ext cx="252269" cy="285953"/>
          </a:xfrm>
          <a:prstGeom prst="downArrow">
            <a:avLst/>
          </a:prstGeom>
          <a:solidFill>
            <a:schemeClr val="accent1">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9377" y="4015069"/>
            <a:ext cx="3808166" cy="1915764"/>
          </a:xfrm>
          <a:prstGeom prst="rect">
            <a:avLst/>
          </a:prstGeom>
        </p:spPr>
      </p:pic>
      <p:sp>
        <p:nvSpPr>
          <p:cNvPr id="9" name="Down Arrow 8"/>
          <p:cNvSpPr/>
          <p:nvPr/>
        </p:nvSpPr>
        <p:spPr>
          <a:xfrm>
            <a:off x="5703266" y="3635342"/>
            <a:ext cx="252269" cy="285953"/>
          </a:xfrm>
          <a:prstGeom prst="downArrow">
            <a:avLst/>
          </a:prstGeom>
          <a:solidFill>
            <a:schemeClr val="accent1">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5"/>
          <a:stretch>
            <a:fillRect/>
          </a:stretch>
        </p:blipFill>
        <p:spPr>
          <a:xfrm>
            <a:off x="493042" y="4320782"/>
            <a:ext cx="3351509" cy="1610051"/>
          </a:xfrm>
          <a:prstGeom prst="rect">
            <a:avLst/>
          </a:prstGeom>
        </p:spPr>
      </p:pic>
      <p:sp>
        <p:nvSpPr>
          <p:cNvPr id="11" name="Down Arrow 10"/>
          <p:cNvSpPr/>
          <p:nvPr/>
        </p:nvSpPr>
        <p:spPr>
          <a:xfrm rot="5400000">
            <a:off x="4210829" y="5050325"/>
            <a:ext cx="252269" cy="285953"/>
          </a:xfrm>
          <a:prstGeom prst="downArrow">
            <a:avLst/>
          </a:prstGeom>
          <a:solidFill>
            <a:schemeClr val="accent1">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p:cNvGrpSpPr/>
          <p:nvPr/>
        </p:nvGrpSpPr>
        <p:grpSpPr>
          <a:xfrm>
            <a:off x="163549" y="-12907"/>
            <a:ext cx="8980451" cy="687114"/>
            <a:chOff x="0" y="0"/>
            <a:chExt cx="12847721" cy="884861"/>
          </a:xfrm>
        </p:grpSpPr>
        <p:pic>
          <p:nvPicPr>
            <p:cNvPr id="13" name="ChulaEngineering-2.png" descr="ChulaEngineering-2.png"/>
            <p:cNvPicPr>
              <a:picLocks noChangeAspect="1"/>
            </p:cNvPicPr>
            <p:nvPr/>
          </p:nvPicPr>
          <p:blipFill>
            <a:blip r:embed="rId6"/>
            <a:stretch>
              <a:fillRect/>
            </a:stretch>
          </p:blipFill>
          <p:spPr>
            <a:xfrm>
              <a:off x="0" y="186787"/>
              <a:ext cx="2583075" cy="399152"/>
            </a:xfrm>
            <a:prstGeom prst="rect">
              <a:avLst/>
            </a:prstGeom>
            <a:ln w="12700" cap="flat">
              <a:noFill/>
              <a:miter lim="400000"/>
            </a:ln>
            <a:effectLst/>
          </p:spPr>
        </p:pic>
        <p:pic>
          <p:nvPicPr>
            <p:cNvPr id="14" name="Screen Shot 2561-03-12 at 2.51.54 AM.png" descr="Screen Shot 2561-03-12 at 2.51.54 AM.png"/>
            <p:cNvPicPr>
              <a:picLocks noChangeAspect="1"/>
            </p:cNvPicPr>
            <p:nvPr/>
          </p:nvPicPr>
          <p:blipFill>
            <a:blip r:embed="rId7"/>
            <a:stretch>
              <a:fillRect/>
            </a:stretch>
          </p:blipFill>
          <p:spPr>
            <a:xfrm>
              <a:off x="2766034" y="84879"/>
              <a:ext cx="601556" cy="564423"/>
            </a:xfrm>
            <a:prstGeom prst="rect">
              <a:avLst/>
            </a:prstGeom>
            <a:ln w="12700" cap="flat">
              <a:noFill/>
              <a:miter lim="400000"/>
            </a:ln>
            <a:effectLst/>
          </p:spPr>
        </p:pic>
        <p:pic>
          <p:nvPicPr>
            <p:cNvPr id="15" name="Screen Shot 2561-03-12 at 2.53.24 AM.png" descr="Screen Shot 2561-03-12 at 2.53.24 AM.png"/>
            <p:cNvPicPr>
              <a:picLocks noChangeAspect="1"/>
            </p:cNvPicPr>
            <p:nvPr/>
          </p:nvPicPr>
          <p:blipFill>
            <a:blip r:embed="rId8"/>
            <a:stretch>
              <a:fillRect/>
            </a:stretch>
          </p:blipFill>
          <p:spPr>
            <a:xfrm>
              <a:off x="7383626" y="84879"/>
              <a:ext cx="1631834" cy="564423"/>
            </a:xfrm>
            <a:prstGeom prst="rect">
              <a:avLst/>
            </a:prstGeom>
            <a:ln w="12700" cap="flat">
              <a:noFill/>
              <a:miter lim="400000"/>
            </a:ln>
            <a:effectLst/>
          </p:spPr>
        </p:pic>
        <p:pic>
          <p:nvPicPr>
            <p:cNvPr id="16" name="Screen Shot 2561-03-12 at 2.54.53 AM.png" descr="Screen Shot 2561-03-12 at 2.54.53 AM.png"/>
            <p:cNvPicPr>
              <a:picLocks noChangeAspect="1"/>
            </p:cNvPicPr>
            <p:nvPr/>
          </p:nvPicPr>
          <p:blipFill>
            <a:blip r:embed="rId9"/>
            <a:stretch>
              <a:fillRect/>
            </a:stretch>
          </p:blipFill>
          <p:spPr>
            <a:xfrm>
              <a:off x="4489410" y="65254"/>
              <a:ext cx="1777484" cy="603674"/>
            </a:xfrm>
            <a:prstGeom prst="rect">
              <a:avLst/>
            </a:prstGeom>
            <a:ln w="12700" cap="flat">
              <a:noFill/>
              <a:miter lim="400000"/>
            </a:ln>
            <a:effectLst/>
          </p:spPr>
        </p:pic>
        <p:pic>
          <p:nvPicPr>
            <p:cNvPr id="17" name="Logo-nuol.gif" descr="Logo-nuol.gif"/>
            <p:cNvPicPr>
              <a:picLocks noChangeAspect="1"/>
            </p:cNvPicPr>
            <p:nvPr/>
          </p:nvPicPr>
          <p:blipFill>
            <a:blip r:embed="rId10"/>
            <a:stretch>
              <a:fillRect/>
            </a:stretch>
          </p:blipFill>
          <p:spPr>
            <a:xfrm>
              <a:off x="6543048" y="33389"/>
              <a:ext cx="564424" cy="851473"/>
            </a:xfrm>
            <a:prstGeom prst="rect">
              <a:avLst/>
            </a:prstGeom>
            <a:ln w="12700" cap="flat">
              <a:noFill/>
              <a:miter lim="400000"/>
            </a:ln>
            <a:effectLst/>
          </p:spPr>
        </p:pic>
        <p:pic>
          <p:nvPicPr>
            <p:cNvPr id="18" name="todailogo.png" descr="todailogo.png"/>
            <p:cNvPicPr>
              <a:picLocks noChangeAspect="1"/>
            </p:cNvPicPr>
            <p:nvPr/>
          </p:nvPicPr>
          <p:blipFill>
            <a:blip r:embed="rId11"/>
            <a:stretch>
              <a:fillRect/>
            </a:stretch>
          </p:blipFill>
          <p:spPr>
            <a:xfrm>
              <a:off x="3626663" y="65254"/>
              <a:ext cx="603674" cy="603674"/>
            </a:xfrm>
            <a:prstGeom prst="rect">
              <a:avLst/>
            </a:prstGeom>
            <a:ln w="12700" cap="flat">
              <a:noFill/>
              <a:miter lim="400000"/>
            </a:ln>
            <a:effectLst/>
          </p:spPr>
        </p:pic>
        <p:grpSp>
          <p:nvGrpSpPr>
            <p:cNvPr id="19" name="Group"/>
            <p:cNvGrpSpPr/>
            <p:nvPr/>
          </p:nvGrpSpPr>
          <p:grpSpPr>
            <a:xfrm>
              <a:off x="9103395" y="0"/>
              <a:ext cx="3744327" cy="734182"/>
              <a:chOff x="0" y="0"/>
              <a:chExt cx="3744326" cy="734181"/>
            </a:xfrm>
          </p:grpSpPr>
          <p:pic>
            <p:nvPicPr>
              <p:cNvPr id="20" name="Screen Shot 2561-03-12 at 2.45.57 AM.png" descr="Screen Shot 2561-03-12 at 2.45.57 AM.png"/>
              <p:cNvPicPr>
                <a:picLocks noChangeAspect="1"/>
              </p:cNvPicPr>
              <p:nvPr/>
            </p:nvPicPr>
            <p:blipFill>
              <a:blip r:embed="rId12"/>
              <a:stretch>
                <a:fillRect/>
              </a:stretch>
            </p:blipFill>
            <p:spPr>
              <a:xfrm>
                <a:off x="0" y="0"/>
                <a:ext cx="3744327" cy="734182"/>
              </a:xfrm>
              <a:prstGeom prst="rect">
                <a:avLst/>
              </a:prstGeom>
              <a:ln w="12700" cap="flat">
                <a:noFill/>
                <a:miter lim="400000"/>
              </a:ln>
              <a:effectLst/>
            </p:spPr>
          </p:pic>
          <p:pic>
            <p:nvPicPr>
              <p:cNvPr id="21" name="Screen Shot 2562-12-09 at 12.01.28 PM.png" descr="Screen Shot 2562-12-09 at 12.01.28 PM.png"/>
              <p:cNvPicPr>
                <a:picLocks noChangeAspect="1"/>
              </p:cNvPicPr>
              <p:nvPr/>
            </p:nvPicPr>
            <p:blipFill>
              <a:blip r:embed="rId13"/>
              <a:stretch>
                <a:fillRect/>
              </a:stretch>
            </p:blipFill>
            <p:spPr>
              <a:xfrm>
                <a:off x="1768442" y="157272"/>
                <a:ext cx="753149" cy="493732"/>
              </a:xfrm>
              <a:prstGeom prst="rect">
                <a:avLst/>
              </a:prstGeom>
              <a:ln w="12700" cap="flat">
                <a:noFill/>
                <a:miter lim="400000"/>
              </a:ln>
              <a:effectLst/>
            </p:spPr>
          </p:pic>
        </p:grpSp>
      </p:grpSp>
      <p:grpSp>
        <p:nvGrpSpPr>
          <p:cNvPr id="22" name="Group"/>
          <p:cNvGrpSpPr/>
          <p:nvPr/>
        </p:nvGrpSpPr>
        <p:grpSpPr>
          <a:xfrm>
            <a:off x="1031545" y="6183957"/>
            <a:ext cx="7323058" cy="684744"/>
            <a:chOff x="0" y="0"/>
            <a:chExt cx="12184489" cy="1059885"/>
          </a:xfrm>
        </p:grpSpPr>
        <p:pic>
          <p:nvPicPr>
            <p:cNvPr id="23" name="image10.png" descr="image10.png"/>
            <p:cNvPicPr>
              <a:picLocks noChangeAspect="1"/>
            </p:cNvPicPr>
            <p:nvPr/>
          </p:nvPicPr>
          <p:blipFill>
            <a:blip r:embed="rId14"/>
            <a:stretch>
              <a:fillRect/>
            </a:stretch>
          </p:blipFill>
          <p:spPr>
            <a:xfrm>
              <a:off x="0" y="0"/>
              <a:ext cx="1404311" cy="1059886"/>
            </a:xfrm>
            <a:prstGeom prst="rect">
              <a:avLst/>
            </a:prstGeom>
            <a:ln w="12700" cap="flat">
              <a:noFill/>
              <a:miter lim="400000"/>
            </a:ln>
            <a:effectLst/>
          </p:spPr>
        </p:pic>
        <p:sp>
          <p:nvSpPr>
            <p:cNvPr id="24"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spTree>
    <p:extLst>
      <p:ext uri="{BB962C8B-B14F-4D97-AF65-F5344CB8AC3E}">
        <p14:creationId xmlns:p14="http://schemas.microsoft.com/office/powerpoint/2010/main" val="2493229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29" y="857250"/>
            <a:ext cx="9141619" cy="690004"/>
          </a:xfrm>
          <a:noFill/>
        </p:spPr>
        <p:txBody>
          <a:bodyPr>
            <a:noAutofit/>
          </a:bodyPr>
          <a:lstStyle/>
          <a:p>
            <a:endParaRPr lang="en-US" sz="2400" b="1" strike="sngStrike" dirty="0"/>
          </a:p>
        </p:txBody>
      </p:sp>
      <p:sp>
        <p:nvSpPr>
          <p:cNvPr id="6" name="Slide Number Placeholder 5"/>
          <p:cNvSpPr>
            <a:spLocks noGrp="1"/>
          </p:cNvSpPr>
          <p:nvPr>
            <p:ph type="sldNum" sz="quarter" idx="12"/>
          </p:nvPr>
        </p:nvSpPr>
        <p:spPr/>
        <p:txBody>
          <a:bodyPr/>
          <a:lstStyle/>
          <a:p>
            <a:pPr defTabSz="514487"/>
            <a:fld id="{0DBCBE78-95D0-47DB-AE3D-553780650090}" type="slidenum">
              <a:rPr lang="ko-KR" altLang="en-US" smtClean="0">
                <a:solidFill>
                  <a:prstClr val="black">
                    <a:tint val="75000"/>
                  </a:prstClr>
                </a:solidFill>
              </a:rPr>
              <a:pPr defTabSz="514487"/>
              <a:t>11</a:t>
            </a:fld>
            <a:endParaRPr lang="ko-KR" altLang="en-US">
              <a:solidFill>
                <a:prstClr val="black">
                  <a:tint val="75000"/>
                </a:prstClr>
              </a:solidFill>
            </a:endParaRPr>
          </a:p>
        </p:txBody>
      </p:sp>
      <p:sp>
        <p:nvSpPr>
          <p:cNvPr id="313" name="Rectangle 312"/>
          <p:cNvSpPr/>
          <p:nvPr/>
        </p:nvSpPr>
        <p:spPr>
          <a:xfrm>
            <a:off x="5022558" y="3696961"/>
            <a:ext cx="4084756" cy="2282018"/>
          </a:xfrm>
          <a:prstGeom prst="rect">
            <a:avLst/>
          </a:prstGeom>
          <a:noFill/>
          <a:ln w="12700" cap="flat" cmpd="sng" algn="ctr">
            <a:solidFill>
              <a:sysClr val="window" lastClr="FFFFFF">
                <a:lumMod val="65000"/>
              </a:sysClr>
            </a:solidFill>
            <a:prstDash val="solid"/>
          </a:ln>
          <a:effectLst/>
        </p:spPr>
        <p:txBody>
          <a:bodyPr lIns="0" tIns="0" rIns="0" bIns="0" rtlCol="0" anchor="t"/>
          <a:lstStyle/>
          <a:p>
            <a:pPr lvl="0" algn="ctr">
              <a:defRPr/>
            </a:pPr>
            <a:r>
              <a:rPr lang="en-US" sz="1350" kern="0" dirty="0">
                <a:solidFill>
                  <a:srgbClr val="0000FF"/>
                </a:solidFill>
                <a:latin typeface="Times New Roman" panose="02020603050405020304" pitchFamily="18" charset="0"/>
                <a:cs typeface="Times New Roman" panose="02020603050405020304" pitchFamily="18" charset="0"/>
              </a:rPr>
              <a:t>3. Visibility for Onion-ring visualization for OF@TEIN+ playground.</a:t>
            </a:r>
          </a:p>
        </p:txBody>
      </p:sp>
      <p:sp>
        <p:nvSpPr>
          <p:cNvPr id="314" name="Rectangle 313"/>
          <p:cNvSpPr/>
          <p:nvPr/>
        </p:nvSpPr>
        <p:spPr>
          <a:xfrm>
            <a:off x="21453" y="1484785"/>
            <a:ext cx="2671207" cy="4447988"/>
          </a:xfrm>
          <a:prstGeom prst="rect">
            <a:avLst/>
          </a:prstGeom>
          <a:noFill/>
          <a:ln w="12700" cap="flat" cmpd="sng" algn="ctr">
            <a:solidFill>
              <a:sysClr val="window" lastClr="FFFFFF">
                <a:lumMod val="65000"/>
              </a:sysClr>
            </a:solidFill>
            <a:prstDash val="solid"/>
          </a:ln>
          <a:effectLst/>
        </p:spPr>
        <p:txBody>
          <a:bodyPr lIns="0" tIns="0" rIns="0" bIns="0" rtlCol="0" anchor="t"/>
          <a:lstStyle/>
          <a:p>
            <a:pPr algn="ctr" defTabSz="685800">
              <a:defRPr/>
            </a:pPr>
            <a:r>
              <a:rPr lang="en-US" sz="1350" kern="0" dirty="0">
                <a:solidFill>
                  <a:srgbClr val="0000FF"/>
                </a:solidFill>
                <a:latin typeface="Times New Roman" panose="02020603050405020304" pitchFamily="18" charset="0"/>
                <a:cs typeface="Times New Roman" panose="02020603050405020304" pitchFamily="18" charset="0"/>
              </a:rPr>
              <a:t>2. Visibility for resilient and efficient monitoring</a:t>
            </a:r>
          </a:p>
        </p:txBody>
      </p:sp>
      <p:sp>
        <p:nvSpPr>
          <p:cNvPr id="315" name="Rectangle 314"/>
          <p:cNvSpPr/>
          <p:nvPr/>
        </p:nvSpPr>
        <p:spPr>
          <a:xfrm>
            <a:off x="2692659" y="1563666"/>
            <a:ext cx="6451341" cy="2034714"/>
          </a:xfrm>
          <a:prstGeom prst="rect">
            <a:avLst/>
          </a:prstGeom>
          <a:noFill/>
          <a:ln w="12700" cap="flat" cmpd="sng" algn="ctr">
            <a:solidFill>
              <a:sysClr val="window" lastClr="FFFFFF">
                <a:lumMod val="65000"/>
              </a:sysClr>
            </a:solidFill>
            <a:prstDash val="solid"/>
          </a:ln>
          <a:effectLst/>
        </p:spPr>
        <p:txBody>
          <a:bodyPr lIns="0" tIns="0" rIns="0" bIns="0" rtlCol="0" anchor="t"/>
          <a:lstStyle/>
          <a:p>
            <a:pPr algn="ctr" defTabSz="685800">
              <a:defRPr/>
            </a:pPr>
            <a:r>
              <a:rPr lang="en-US" sz="1350" kern="0" dirty="0">
                <a:solidFill>
                  <a:srgbClr val="0000FF"/>
                </a:solidFill>
                <a:latin typeface="Times New Roman" panose="02020603050405020304" pitchFamily="18" charset="0"/>
                <a:cs typeface="Times New Roman" panose="02020603050405020304" pitchFamily="18" charset="0"/>
              </a:rPr>
              <a:t>1. Visibility for physical-resource visualization of testbed</a:t>
            </a:r>
            <a:endParaRPr lang="en-US" sz="1350" kern="0" dirty="0">
              <a:solidFill>
                <a:prstClr val="black"/>
              </a:solidFill>
              <a:latin typeface="Times New Roman" panose="02020603050405020304" pitchFamily="18" charset="0"/>
              <a:cs typeface="Times New Roman" panose="02020603050405020304" pitchFamily="18" charset="0"/>
            </a:endParaRPr>
          </a:p>
          <a:p>
            <a:pPr algn="ctr" defTabSz="685800">
              <a:defRPr/>
            </a:pPr>
            <a:endParaRPr lang="en-US" sz="1050" b="1" i="1" kern="0" dirty="0">
              <a:solidFill>
                <a:prstClr val="black"/>
              </a:solidFill>
              <a:latin typeface="Times New Roman" panose="02020603050405020304" pitchFamily="18" charset="0"/>
              <a:cs typeface="Times New Roman" panose="02020603050405020304" pitchFamily="18" charset="0"/>
            </a:endParaRPr>
          </a:p>
        </p:txBody>
      </p:sp>
      <p:sp>
        <p:nvSpPr>
          <p:cNvPr id="316" name="Rounded Rectangle 315"/>
          <p:cNvSpPr/>
          <p:nvPr/>
        </p:nvSpPr>
        <p:spPr>
          <a:xfrm>
            <a:off x="2692659" y="3733664"/>
            <a:ext cx="2236845" cy="1625522"/>
          </a:xfrm>
          <a:prstGeom prst="roundRect">
            <a:avLst>
              <a:gd name="adj" fmla="val 5297"/>
            </a:avLst>
          </a:prstGeom>
          <a:noFill/>
          <a:ln w="12700" cap="flat" cmpd="sng" algn="ctr">
            <a:solidFill>
              <a:sysClr val="windowText" lastClr="000000">
                <a:lumMod val="65000"/>
                <a:lumOff val="35000"/>
              </a:sysClr>
            </a:solidFill>
            <a:prstDash val="solid"/>
          </a:ln>
          <a:effectLst/>
        </p:spPr>
        <p:txBody>
          <a:bodyPr lIns="0" tIns="0" rIns="0" bIns="0" rtlCol="0" anchor="b"/>
          <a:lstStyle/>
          <a:p>
            <a:pPr algn="ctr" defTabSz="685800">
              <a:defRPr/>
            </a:pPr>
            <a:endParaRPr lang="en-US" sz="900" b="1" i="1" kern="0" dirty="0">
              <a:solidFill>
                <a:prstClr val="black"/>
              </a:solidFill>
              <a:latin typeface="Times New Roman" panose="02020603050405020304" pitchFamily="18" charset="0"/>
              <a:cs typeface="Times New Roman" panose="02020603050405020304" pitchFamily="18" charset="0"/>
            </a:endParaRPr>
          </a:p>
        </p:txBody>
      </p:sp>
      <p:sp>
        <p:nvSpPr>
          <p:cNvPr id="317" name="Rectangle 316"/>
          <p:cNvSpPr/>
          <p:nvPr/>
        </p:nvSpPr>
        <p:spPr>
          <a:xfrm>
            <a:off x="3286071" y="5400204"/>
            <a:ext cx="952184" cy="115416"/>
          </a:xfrm>
          <a:prstGeom prst="rect">
            <a:avLst/>
          </a:prstGeom>
        </p:spPr>
        <p:txBody>
          <a:bodyPr wrap="none" lIns="0" tIns="0" rIns="0" bIns="0">
            <a:spAutoFit/>
          </a:bodyPr>
          <a:lstStyle/>
          <a:p>
            <a:pPr algn="ctr"/>
            <a:r>
              <a:rPr lang="en-US" altLang="ko-KR" sz="750" dirty="0">
                <a:solidFill>
                  <a:prstClr val="black"/>
                </a:solidFill>
                <a:latin typeface="Times New Roman" panose="02020603050405020304" pitchFamily="18" charset="0"/>
                <a:cs typeface="Times New Roman" panose="02020603050405020304" pitchFamily="18" charset="0"/>
              </a:rPr>
              <a:t>Visibility Measurements</a:t>
            </a:r>
            <a:endParaRPr lang="ko-KR" altLang="en-US" sz="750" dirty="0">
              <a:solidFill>
                <a:prstClr val="black"/>
              </a:solidFill>
              <a:latin typeface="Times New Roman" panose="02020603050405020304" pitchFamily="18" charset="0"/>
              <a:cs typeface="Times New Roman" panose="02020603050405020304" pitchFamily="18" charset="0"/>
            </a:endParaRPr>
          </a:p>
        </p:txBody>
      </p:sp>
      <p:sp>
        <p:nvSpPr>
          <p:cNvPr id="318" name="Rectangle 317"/>
          <p:cNvSpPr/>
          <p:nvPr/>
        </p:nvSpPr>
        <p:spPr>
          <a:xfrm rot="16200000">
            <a:off x="3571703" y="3917743"/>
            <a:ext cx="449191" cy="2115503"/>
          </a:xfrm>
          <a:prstGeom prst="rect">
            <a:avLst/>
          </a:prstGeom>
          <a:solidFill>
            <a:sysClr val="window" lastClr="FFFFFF">
              <a:lumMod val="95000"/>
            </a:sysClr>
          </a:solidFill>
          <a:ln w="12700" cap="flat" cmpd="sng" algn="ctr">
            <a:solidFill>
              <a:sysClr val="window" lastClr="FFFFFF">
                <a:lumMod val="65000"/>
              </a:sysClr>
            </a:solidFill>
            <a:prstDash val="solid"/>
          </a:ln>
          <a:effectLst/>
        </p:spPr>
        <p:txBody>
          <a:bodyPr vert="eaVert" lIns="0" tIns="0" rIns="0" bIns="0" rtlCol="0" anchor="ctr"/>
          <a:lstStyle/>
          <a:p>
            <a:pPr defTabSz="685800">
              <a:defRPr/>
            </a:pPr>
            <a:r>
              <a:rPr lang="en-US" sz="1200" b="1" i="1" kern="0" dirty="0">
                <a:solidFill>
                  <a:prstClr val="black"/>
                </a:solidFill>
                <a:latin typeface="Times New Roman" panose="02020603050405020304" pitchFamily="18" charset="0"/>
                <a:cs typeface="Times New Roman" panose="02020603050405020304" pitchFamily="18" charset="0"/>
              </a:rPr>
              <a:t> Visibility</a:t>
            </a:r>
          </a:p>
          <a:p>
            <a:pPr defTabSz="685800">
              <a:defRPr/>
            </a:pPr>
            <a:r>
              <a:rPr lang="en-US" sz="1200" b="1" i="1" kern="0" dirty="0">
                <a:solidFill>
                  <a:prstClr val="black"/>
                </a:solidFill>
                <a:latin typeface="Times New Roman" panose="02020603050405020304" pitchFamily="18" charset="0"/>
                <a:cs typeface="Times New Roman" panose="02020603050405020304" pitchFamily="18" charset="0"/>
              </a:rPr>
              <a:t> Center</a:t>
            </a:r>
          </a:p>
        </p:txBody>
      </p:sp>
      <p:sp>
        <p:nvSpPr>
          <p:cNvPr id="319" name="Rectangle 318"/>
          <p:cNvSpPr/>
          <p:nvPr/>
        </p:nvSpPr>
        <p:spPr>
          <a:xfrm>
            <a:off x="2738545" y="3805014"/>
            <a:ext cx="2115503" cy="895072"/>
          </a:xfrm>
          <a:prstGeom prst="rect">
            <a:avLst/>
          </a:prstGeom>
          <a:solidFill>
            <a:sysClr val="window" lastClr="FFFFFF">
              <a:lumMod val="95000"/>
            </a:sysClr>
          </a:solidFill>
          <a:ln w="12700" cap="flat" cmpd="sng" algn="ctr">
            <a:solidFill>
              <a:sysClr val="window" lastClr="FFFFFF">
                <a:lumMod val="65000"/>
              </a:sysClr>
            </a:solidFill>
            <a:prstDash val="solid"/>
          </a:ln>
          <a:effectLst/>
        </p:spPr>
        <p:txBody>
          <a:bodyPr lIns="0" tIns="0" rIns="0" bIns="0" rtlCol="0" anchor="ctr"/>
          <a:lstStyle/>
          <a:p>
            <a:pPr algn="ctr" defTabSz="685800">
              <a:defRPr/>
            </a:pPr>
            <a:r>
              <a:rPr lang="en-US" sz="900" b="1" i="1" kern="0" dirty="0">
                <a:solidFill>
                  <a:prstClr val="black"/>
                </a:solidFill>
                <a:latin typeface="Times New Roman" panose="02020603050405020304" pitchFamily="18" charset="0"/>
                <a:cs typeface="Times New Roman" panose="02020603050405020304" pitchFamily="18" charset="0"/>
              </a:rPr>
              <a:t>Persistent Visibility</a:t>
            </a:r>
          </a:p>
        </p:txBody>
      </p:sp>
      <p:sp>
        <p:nvSpPr>
          <p:cNvPr id="320" name="Rounded Rectangle 319"/>
          <p:cNvSpPr/>
          <p:nvPr/>
        </p:nvSpPr>
        <p:spPr>
          <a:xfrm rot="16200000">
            <a:off x="3941506" y="4300417"/>
            <a:ext cx="366926" cy="1350152"/>
          </a:xfrm>
          <a:prstGeom prst="roundRect">
            <a:avLst>
              <a:gd name="adj" fmla="val 16011"/>
            </a:avLst>
          </a:prstGeom>
          <a:solidFill>
            <a:sysClr val="window" lastClr="FFFFFF"/>
          </a:solidFill>
          <a:ln w="9525" cap="flat" cmpd="sng" algn="ctr">
            <a:solidFill>
              <a:sysClr val="windowText" lastClr="000000">
                <a:lumMod val="50000"/>
                <a:lumOff val="50000"/>
              </a:sysClr>
            </a:solidFill>
            <a:prstDash val="solid"/>
          </a:ln>
          <a:effectLst/>
        </p:spPr>
        <p:txBody>
          <a:bodyPr vert="eaVert" lIns="0" tIns="0" rIns="0" bIns="0" rtlCol="0" anchor="ctr"/>
          <a:lstStyle/>
          <a:p>
            <a:pPr algn="ctr" defTabSz="685800">
              <a:defRPr/>
            </a:pPr>
            <a:r>
              <a:rPr lang="en-US" sz="900" b="1" kern="0" dirty="0">
                <a:solidFill>
                  <a:prstClr val="black"/>
                </a:solidFill>
                <a:latin typeface="Times New Roman" panose="02020603050405020304" pitchFamily="18" charset="0"/>
                <a:cs typeface="Times New Roman" panose="02020603050405020304" pitchFamily="18" charset="0"/>
              </a:rPr>
              <a:t>SmartX MultiView</a:t>
            </a:r>
          </a:p>
        </p:txBody>
      </p:sp>
      <p:sp>
        <p:nvSpPr>
          <p:cNvPr id="322" name="Right Arrow 321"/>
          <p:cNvSpPr/>
          <p:nvPr/>
        </p:nvSpPr>
        <p:spPr>
          <a:xfrm rot="16200000">
            <a:off x="2899320" y="5411952"/>
            <a:ext cx="171450" cy="98743"/>
          </a:xfrm>
          <a:prstGeom prst="rightArrow">
            <a:avLst/>
          </a:prstGeom>
          <a:solidFill>
            <a:sysClr val="window" lastClr="FFFFFF"/>
          </a:solidFill>
          <a:ln w="12700" cap="flat" cmpd="sng" algn="ctr">
            <a:solidFill>
              <a:sysClr val="window" lastClr="FFFFFF">
                <a:lumMod val="50000"/>
              </a:sysClr>
            </a:solidFill>
            <a:prstDash val="solid"/>
          </a:ln>
          <a:effectLst/>
        </p:spPr>
        <p:txBody>
          <a:bodyPr rtlCol="0" anchor="ctr"/>
          <a:lstStyle/>
          <a:p>
            <a:pPr algn="ctr" defTabSz="685800">
              <a:defRPr/>
            </a:pPr>
            <a:endParaRPr lang="en-US" sz="1350" kern="0">
              <a:solidFill>
                <a:prstClr val="white"/>
              </a:solidFill>
              <a:latin typeface="Calibri"/>
            </a:endParaRPr>
          </a:p>
        </p:txBody>
      </p:sp>
      <p:sp>
        <p:nvSpPr>
          <p:cNvPr id="323" name="Right Arrow 322"/>
          <p:cNvSpPr/>
          <p:nvPr/>
        </p:nvSpPr>
        <p:spPr>
          <a:xfrm rot="16200000">
            <a:off x="4502927" y="5396987"/>
            <a:ext cx="171450" cy="98743"/>
          </a:xfrm>
          <a:prstGeom prst="rightArrow">
            <a:avLst/>
          </a:prstGeom>
          <a:solidFill>
            <a:sysClr val="window" lastClr="FFFFFF"/>
          </a:solidFill>
          <a:ln w="12700" cap="flat" cmpd="sng" algn="ctr">
            <a:solidFill>
              <a:sysClr val="window" lastClr="FFFFFF">
                <a:lumMod val="50000"/>
              </a:sysClr>
            </a:solidFill>
            <a:prstDash val="solid"/>
          </a:ln>
          <a:effectLst/>
        </p:spPr>
        <p:txBody>
          <a:bodyPr rtlCol="0" anchor="ctr"/>
          <a:lstStyle/>
          <a:p>
            <a:pPr algn="ctr" defTabSz="685800">
              <a:defRPr/>
            </a:pPr>
            <a:endParaRPr lang="en-US" sz="1350" kern="0">
              <a:solidFill>
                <a:prstClr val="white"/>
              </a:solidFill>
              <a:latin typeface="Calibri"/>
            </a:endParaRPr>
          </a:p>
        </p:txBody>
      </p:sp>
      <p:sp>
        <p:nvSpPr>
          <p:cNvPr id="324" name="Right Arrow 323"/>
          <p:cNvSpPr/>
          <p:nvPr/>
        </p:nvSpPr>
        <p:spPr>
          <a:xfrm rot="5400000" flipH="1" flipV="1">
            <a:off x="3843909" y="3541354"/>
            <a:ext cx="148889" cy="235730"/>
          </a:xfrm>
          <a:prstGeom prst="rightArrow">
            <a:avLst/>
          </a:prstGeom>
          <a:solidFill>
            <a:srgbClr val="9BBB59">
              <a:lumMod val="40000"/>
              <a:lumOff val="60000"/>
            </a:srgbClr>
          </a:solidFill>
          <a:ln w="12700" cap="flat" cmpd="sng" algn="ctr">
            <a:solidFill>
              <a:sysClr val="windowText" lastClr="000000">
                <a:lumMod val="50000"/>
                <a:lumOff val="50000"/>
              </a:sysClr>
            </a:solidFill>
            <a:prstDash val="solid"/>
          </a:ln>
          <a:effectLst/>
        </p:spPr>
        <p:txBody>
          <a:bodyPr rtlCol="0" anchor="ctr"/>
          <a:lstStyle/>
          <a:p>
            <a:pPr algn="ctr" defTabSz="685800">
              <a:defRPr/>
            </a:pPr>
            <a:endParaRPr lang="en-US" sz="1350" kern="0">
              <a:solidFill>
                <a:prstClr val="white"/>
              </a:solidFill>
              <a:latin typeface="Calibri"/>
            </a:endParaRPr>
          </a:p>
        </p:txBody>
      </p:sp>
      <p:sp>
        <p:nvSpPr>
          <p:cNvPr id="326" name="Right Arrow 325"/>
          <p:cNvSpPr/>
          <p:nvPr/>
        </p:nvSpPr>
        <p:spPr>
          <a:xfrm flipV="1">
            <a:off x="4936898" y="4589720"/>
            <a:ext cx="198526" cy="202308"/>
          </a:xfrm>
          <a:prstGeom prst="rightArrow">
            <a:avLst/>
          </a:prstGeom>
          <a:solidFill>
            <a:srgbClr val="9BBB59">
              <a:lumMod val="40000"/>
              <a:lumOff val="60000"/>
            </a:srgbClr>
          </a:solidFill>
          <a:ln w="12700" cap="flat" cmpd="sng" algn="ctr">
            <a:solidFill>
              <a:sysClr val="windowText" lastClr="000000">
                <a:lumMod val="50000"/>
                <a:lumOff val="50000"/>
              </a:sysClr>
            </a:solidFill>
            <a:prstDash val="solid"/>
          </a:ln>
          <a:effectLst/>
        </p:spPr>
        <p:txBody>
          <a:bodyPr rtlCol="0" anchor="ctr"/>
          <a:lstStyle/>
          <a:p>
            <a:pPr algn="ctr" defTabSz="685800">
              <a:defRPr/>
            </a:pPr>
            <a:endParaRPr lang="en-US" sz="1350" kern="0">
              <a:solidFill>
                <a:prstClr val="white"/>
              </a:solidFill>
              <a:latin typeface="Calibri"/>
            </a:endParaRPr>
          </a:p>
        </p:txBody>
      </p:sp>
      <p:sp>
        <p:nvSpPr>
          <p:cNvPr id="327" name="Cloud 326"/>
          <p:cNvSpPr/>
          <p:nvPr/>
        </p:nvSpPr>
        <p:spPr>
          <a:xfrm>
            <a:off x="2614010" y="5532083"/>
            <a:ext cx="2375406" cy="430434"/>
          </a:xfrm>
          <a:prstGeom prst="cloud">
            <a:avLst/>
          </a:prstGeom>
          <a:solidFill>
            <a:schemeClr val="bg1">
              <a:lumMod val="95000"/>
            </a:schemeClr>
          </a:solidFill>
          <a:ln w="6350" cap="flat" cmpd="sng" algn="ctr">
            <a:solidFill>
              <a:sysClr val="window" lastClr="FFFFFF">
                <a:lumMod val="75000"/>
              </a:sysClr>
            </a:solidFill>
            <a:prstDash val="solid"/>
          </a:ln>
          <a:effectLst/>
        </p:spPr>
        <p:txBody>
          <a:bodyPr lIns="0" tIns="0" rIns="0" bIns="0" rtlCol="0" anchor="ctr"/>
          <a:lstStyle/>
          <a:p>
            <a:pPr algn="ctr" defTabSz="571365">
              <a:defRPr/>
            </a:pPr>
            <a:r>
              <a:rPr lang="en-US" sz="825" kern="0" dirty="0">
                <a:solidFill>
                  <a:prstClr val="black"/>
                </a:solidFill>
                <a:latin typeface="Times New Roman" panose="02020603050405020304" pitchFamily="18" charset="0"/>
                <a:cs typeface="Times New Roman" panose="02020603050405020304" pitchFamily="18" charset="0"/>
              </a:rPr>
              <a:t>OF@TEIN+ Playground</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4572" y="3942701"/>
            <a:ext cx="3098749" cy="2008693"/>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r="47275"/>
          <a:stretch/>
        </p:blipFill>
        <p:spPr>
          <a:xfrm>
            <a:off x="29609" y="3093373"/>
            <a:ext cx="2569997" cy="1698656"/>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4111" y="1745983"/>
            <a:ext cx="6368768" cy="1822330"/>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254" y="4745769"/>
            <a:ext cx="1912223" cy="1149368"/>
          </a:xfrm>
          <a:prstGeom prst="rect">
            <a:avLst/>
          </a:prstGeom>
        </p:spPr>
      </p:pic>
      <p:sp>
        <p:nvSpPr>
          <p:cNvPr id="26" name="제목 1"/>
          <p:cNvSpPr txBox="1">
            <a:spLocks/>
          </p:cNvSpPr>
          <p:nvPr/>
        </p:nvSpPr>
        <p:spPr>
          <a:xfrm>
            <a:off x="0" y="865835"/>
            <a:ext cx="9141619" cy="661032"/>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514337">
              <a:defRPr/>
            </a:pPr>
            <a:r>
              <a:rPr lang="en-US" sz="2400" dirty="0">
                <a:latin typeface="Times New Roman" panose="02020603050405020304" pitchFamily="18" charset="0"/>
                <a:cs typeface="Times New Roman" panose="02020603050405020304" pitchFamily="18" charset="0"/>
              </a:rPr>
              <a:t>Maintaining SmartX Multi-View Visibility : Results of Implementation Use Cases</a:t>
            </a:r>
            <a:endParaRPr lang="en-US" altLang="ko-KR" sz="1600"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4" name="Picture 3"/>
          <p:cNvPicPr>
            <a:picLocks noChangeAspect="1"/>
          </p:cNvPicPr>
          <p:nvPr/>
        </p:nvPicPr>
        <p:blipFill>
          <a:blip r:embed="rId7"/>
          <a:stretch>
            <a:fillRect/>
          </a:stretch>
        </p:blipFill>
        <p:spPr>
          <a:xfrm>
            <a:off x="-31529" y="1682538"/>
            <a:ext cx="2819511" cy="1588984"/>
          </a:xfrm>
          <a:prstGeom prst="rect">
            <a:avLst/>
          </a:prstGeom>
        </p:spPr>
      </p:pic>
      <p:sp>
        <p:nvSpPr>
          <p:cNvPr id="325" name="Right Arrow 324"/>
          <p:cNvSpPr/>
          <p:nvPr/>
        </p:nvSpPr>
        <p:spPr>
          <a:xfrm flipH="1" flipV="1">
            <a:off x="2486025" y="4443412"/>
            <a:ext cx="192985" cy="214136"/>
          </a:xfrm>
          <a:prstGeom prst="rightArrow">
            <a:avLst/>
          </a:prstGeom>
          <a:solidFill>
            <a:srgbClr val="9BBB59">
              <a:lumMod val="40000"/>
              <a:lumOff val="60000"/>
            </a:srgbClr>
          </a:solidFill>
          <a:ln w="12700" cap="flat" cmpd="sng" algn="ctr">
            <a:solidFill>
              <a:sysClr val="windowText" lastClr="000000">
                <a:lumMod val="50000"/>
                <a:lumOff val="50000"/>
              </a:sysClr>
            </a:solidFill>
            <a:prstDash val="solid"/>
          </a:ln>
          <a:effectLst/>
        </p:spPr>
        <p:txBody>
          <a:bodyPr rtlCol="0" anchor="ctr"/>
          <a:lstStyle/>
          <a:p>
            <a:pPr algn="ctr" defTabSz="685800">
              <a:defRPr/>
            </a:pPr>
            <a:endParaRPr lang="en-US" sz="1350" kern="0">
              <a:solidFill>
                <a:prstClr val="white"/>
              </a:solidFill>
              <a:latin typeface="Calibri"/>
            </a:endParaRPr>
          </a:p>
        </p:txBody>
      </p:sp>
      <p:grpSp>
        <p:nvGrpSpPr>
          <p:cNvPr id="32" name="Group"/>
          <p:cNvGrpSpPr/>
          <p:nvPr/>
        </p:nvGrpSpPr>
        <p:grpSpPr>
          <a:xfrm>
            <a:off x="163549" y="-12907"/>
            <a:ext cx="8980451" cy="687114"/>
            <a:chOff x="0" y="0"/>
            <a:chExt cx="12847721" cy="884861"/>
          </a:xfrm>
        </p:grpSpPr>
        <p:pic>
          <p:nvPicPr>
            <p:cNvPr id="33" name="ChulaEngineering-2.png" descr="ChulaEngineering-2.png"/>
            <p:cNvPicPr>
              <a:picLocks noChangeAspect="1"/>
            </p:cNvPicPr>
            <p:nvPr/>
          </p:nvPicPr>
          <p:blipFill>
            <a:blip r:embed="rId8"/>
            <a:stretch>
              <a:fillRect/>
            </a:stretch>
          </p:blipFill>
          <p:spPr>
            <a:xfrm>
              <a:off x="0" y="186787"/>
              <a:ext cx="2583075" cy="399152"/>
            </a:xfrm>
            <a:prstGeom prst="rect">
              <a:avLst/>
            </a:prstGeom>
            <a:ln w="12700" cap="flat">
              <a:noFill/>
              <a:miter lim="400000"/>
            </a:ln>
            <a:effectLst/>
          </p:spPr>
        </p:pic>
        <p:pic>
          <p:nvPicPr>
            <p:cNvPr id="34" name="Screen Shot 2561-03-12 at 2.51.54 AM.png" descr="Screen Shot 2561-03-12 at 2.51.54 AM.png"/>
            <p:cNvPicPr>
              <a:picLocks noChangeAspect="1"/>
            </p:cNvPicPr>
            <p:nvPr/>
          </p:nvPicPr>
          <p:blipFill>
            <a:blip r:embed="rId9"/>
            <a:stretch>
              <a:fillRect/>
            </a:stretch>
          </p:blipFill>
          <p:spPr>
            <a:xfrm>
              <a:off x="2766034" y="84879"/>
              <a:ext cx="601556" cy="564423"/>
            </a:xfrm>
            <a:prstGeom prst="rect">
              <a:avLst/>
            </a:prstGeom>
            <a:ln w="12700" cap="flat">
              <a:noFill/>
              <a:miter lim="400000"/>
            </a:ln>
            <a:effectLst/>
          </p:spPr>
        </p:pic>
        <p:pic>
          <p:nvPicPr>
            <p:cNvPr id="35" name="Screen Shot 2561-03-12 at 2.53.24 AM.png" descr="Screen Shot 2561-03-12 at 2.53.24 AM.png"/>
            <p:cNvPicPr>
              <a:picLocks noChangeAspect="1"/>
            </p:cNvPicPr>
            <p:nvPr/>
          </p:nvPicPr>
          <p:blipFill>
            <a:blip r:embed="rId10"/>
            <a:stretch>
              <a:fillRect/>
            </a:stretch>
          </p:blipFill>
          <p:spPr>
            <a:xfrm>
              <a:off x="7383626" y="84879"/>
              <a:ext cx="1631834" cy="564423"/>
            </a:xfrm>
            <a:prstGeom prst="rect">
              <a:avLst/>
            </a:prstGeom>
            <a:ln w="12700" cap="flat">
              <a:noFill/>
              <a:miter lim="400000"/>
            </a:ln>
            <a:effectLst/>
          </p:spPr>
        </p:pic>
        <p:pic>
          <p:nvPicPr>
            <p:cNvPr id="36" name="Screen Shot 2561-03-12 at 2.54.53 AM.png" descr="Screen Shot 2561-03-12 at 2.54.53 AM.png"/>
            <p:cNvPicPr>
              <a:picLocks noChangeAspect="1"/>
            </p:cNvPicPr>
            <p:nvPr/>
          </p:nvPicPr>
          <p:blipFill>
            <a:blip r:embed="rId11"/>
            <a:stretch>
              <a:fillRect/>
            </a:stretch>
          </p:blipFill>
          <p:spPr>
            <a:xfrm>
              <a:off x="4489410" y="65254"/>
              <a:ext cx="1777484" cy="603674"/>
            </a:xfrm>
            <a:prstGeom prst="rect">
              <a:avLst/>
            </a:prstGeom>
            <a:ln w="12700" cap="flat">
              <a:noFill/>
              <a:miter lim="400000"/>
            </a:ln>
            <a:effectLst/>
          </p:spPr>
        </p:pic>
        <p:pic>
          <p:nvPicPr>
            <p:cNvPr id="37" name="Logo-nuol.gif" descr="Logo-nuol.gif"/>
            <p:cNvPicPr>
              <a:picLocks noChangeAspect="1"/>
            </p:cNvPicPr>
            <p:nvPr/>
          </p:nvPicPr>
          <p:blipFill>
            <a:blip r:embed="rId12"/>
            <a:stretch>
              <a:fillRect/>
            </a:stretch>
          </p:blipFill>
          <p:spPr>
            <a:xfrm>
              <a:off x="6543048" y="33389"/>
              <a:ext cx="564424" cy="851473"/>
            </a:xfrm>
            <a:prstGeom prst="rect">
              <a:avLst/>
            </a:prstGeom>
            <a:ln w="12700" cap="flat">
              <a:noFill/>
              <a:miter lim="400000"/>
            </a:ln>
            <a:effectLst/>
          </p:spPr>
        </p:pic>
        <p:pic>
          <p:nvPicPr>
            <p:cNvPr id="38" name="todailogo.png" descr="todailogo.png"/>
            <p:cNvPicPr>
              <a:picLocks noChangeAspect="1"/>
            </p:cNvPicPr>
            <p:nvPr/>
          </p:nvPicPr>
          <p:blipFill>
            <a:blip r:embed="rId13"/>
            <a:stretch>
              <a:fillRect/>
            </a:stretch>
          </p:blipFill>
          <p:spPr>
            <a:xfrm>
              <a:off x="3626663" y="65254"/>
              <a:ext cx="603674" cy="603674"/>
            </a:xfrm>
            <a:prstGeom prst="rect">
              <a:avLst/>
            </a:prstGeom>
            <a:ln w="12700" cap="flat">
              <a:noFill/>
              <a:miter lim="400000"/>
            </a:ln>
            <a:effectLst/>
          </p:spPr>
        </p:pic>
        <p:grpSp>
          <p:nvGrpSpPr>
            <p:cNvPr id="39" name="Group"/>
            <p:cNvGrpSpPr/>
            <p:nvPr/>
          </p:nvGrpSpPr>
          <p:grpSpPr>
            <a:xfrm>
              <a:off x="9103395" y="0"/>
              <a:ext cx="3744327" cy="734182"/>
              <a:chOff x="0" y="0"/>
              <a:chExt cx="3744326" cy="734181"/>
            </a:xfrm>
          </p:grpSpPr>
          <p:pic>
            <p:nvPicPr>
              <p:cNvPr id="40" name="Screen Shot 2561-03-12 at 2.45.57 AM.png" descr="Screen Shot 2561-03-12 at 2.45.57 AM.png"/>
              <p:cNvPicPr>
                <a:picLocks noChangeAspect="1"/>
              </p:cNvPicPr>
              <p:nvPr/>
            </p:nvPicPr>
            <p:blipFill>
              <a:blip r:embed="rId14"/>
              <a:stretch>
                <a:fillRect/>
              </a:stretch>
            </p:blipFill>
            <p:spPr>
              <a:xfrm>
                <a:off x="0" y="0"/>
                <a:ext cx="3744327" cy="734182"/>
              </a:xfrm>
              <a:prstGeom prst="rect">
                <a:avLst/>
              </a:prstGeom>
              <a:ln w="12700" cap="flat">
                <a:noFill/>
                <a:miter lim="400000"/>
              </a:ln>
              <a:effectLst/>
            </p:spPr>
          </p:pic>
          <p:pic>
            <p:nvPicPr>
              <p:cNvPr id="41" name="Screen Shot 2562-12-09 at 12.01.28 PM.png" descr="Screen Shot 2562-12-09 at 12.01.28 PM.png"/>
              <p:cNvPicPr>
                <a:picLocks noChangeAspect="1"/>
              </p:cNvPicPr>
              <p:nvPr/>
            </p:nvPicPr>
            <p:blipFill>
              <a:blip r:embed="rId15"/>
              <a:stretch>
                <a:fillRect/>
              </a:stretch>
            </p:blipFill>
            <p:spPr>
              <a:xfrm>
                <a:off x="1768442" y="157272"/>
                <a:ext cx="753149" cy="493732"/>
              </a:xfrm>
              <a:prstGeom prst="rect">
                <a:avLst/>
              </a:prstGeom>
              <a:ln w="12700" cap="flat">
                <a:noFill/>
                <a:miter lim="400000"/>
              </a:ln>
              <a:effectLst/>
            </p:spPr>
          </p:pic>
        </p:grpSp>
      </p:grpSp>
      <p:grpSp>
        <p:nvGrpSpPr>
          <p:cNvPr id="42" name="Group"/>
          <p:cNvGrpSpPr/>
          <p:nvPr/>
        </p:nvGrpSpPr>
        <p:grpSpPr>
          <a:xfrm>
            <a:off x="1031545" y="6183957"/>
            <a:ext cx="7323058" cy="684744"/>
            <a:chOff x="0" y="0"/>
            <a:chExt cx="12184489" cy="1059885"/>
          </a:xfrm>
        </p:grpSpPr>
        <p:pic>
          <p:nvPicPr>
            <p:cNvPr id="43" name="image10.png" descr="image10.png"/>
            <p:cNvPicPr>
              <a:picLocks noChangeAspect="1"/>
            </p:cNvPicPr>
            <p:nvPr/>
          </p:nvPicPr>
          <p:blipFill>
            <a:blip r:embed="rId16"/>
            <a:stretch>
              <a:fillRect/>
            </a:stretch>
          </p:blipFill>
          <p:spPr>
            <a:xfrm>
              <a:off x="0" y="0"/>
              <a:ext cx="1404311" cy="1059886"/>
            </a:xfrm>
            <a:prstGeom prst="rect">
              <a:avLst/>
            </a:prstGeom>
            <a:ln w="12700" cap="flat">
              <a:noFill/>
              <a:miter lim="400000"/>
            </a:ln>
            <a:effectLst/>
          </p:spPr>
        </p:pic>
        <p:sp>
          <p:nvSpPr>
            <p:cNvPr id="44"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spTree>
    <p:extLst>
      <p:ext uri="{BB962C8B-B14F-4D97-AF65-F5344CB8AC3E}">
        <p14:creationId xmlns:p14="http://schemas.microsoft.com/office/powerpoint/2010/main" val="2474822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 y="857250"/>
            <a:ext cx="9141619" cy="601264"/>
          </a:xfrm>
          <a:noFill/>
        </p:spPr>
        <p:txBody>
          <a:bodyPr>
            <a:noAutofit/>
          </a:bodyPr>
          <a:lstStyle/>
          <a:p>
            <a:endParaRPr lang="en-US" sz="2400" b="1" strike="sngStrike" dirty="0"/>
          </a:p>
        </p:txBody>
      </p:sp>
      <p:sp>
        <p:nvSpPr>
          <p:cNvPr id="5" name="Slide Number Placeholder 4"/>
          <p:cNvSpPr>
            <a:spLocks noGrp="1"/>
          </p:cNvSpPr>
          <p:nvPr>
            <p:ph type="sldNum" sz="quarter" idx="12"/>
          </p:nvPr>
        </p:nvSpPr>
        <p:spPr/>
        <p:txBody>
          <a:bodyPr/>
          <a:lstStyle/>
          <a:p>
            <a:pPr defTabSz="514487">
              <a:defRPr/>
            </a:pPr>
            <a:fld id="{0DBCBE78-95D0-47DB-AE3D-553780650090}" type="slidenum">
              <a:rPr lang="ko-KR" altLang="en-US" sz="675">
                <a:solidFill>
                  <a:prstClr val="black">
                    <a:tint val="75000"/>
                  </a:prstClr>
                </a:solidFill>
                <a:latin typeface="Calibri"/>
                <a:ea typeface="맑은 고딕" panose="020B0503020000020004" pitchFamily="34" charset="-127"/>
              </a:rPr>
              <a:pPr defTabSz="514487">
                <a:defRPr/>
              </a:pPr>
              <a:t>12</a:t>
            </a:fld>
            <a:endParaRPr lang="ko-KR" altLang="en-US" sz="675">
              <a:solidFill>
                <a:prstClr val="black">
                  <a:tint val="75000"/>
                </a:prstClr>
              </a:solidFill>
              <a:latin typeface="Calibri"/>
              <a:ea typeface="맑은 고딕" panose="020B0503020000020004" pitchFamily="34" charset="-127"/>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450" y="1729199"/>
            <a:ext cx="4921393" cy="1894631"/>
          </a:xfrm>
          <a:prstGeom prst="rect">
            <a:avLst/>
          </a:prstGeom>
        </p:spPr>
      </p:pic>
      <p:grpSp>
        <p:nvGrpSpPr>
          <p:cNvPr id="16" name="Group 15"/>
          <p:cNvGrpSpPr/>
          <p:nvPr/>
        </p:nvGrpSpPr>
        <p:grpSpPr>
          <a:xfrm>
            <a:off x="81826" y="4186708"/>
            <a:ext cx="4890224" cy="1814042"/>
            <a:chOff x="109103" y="4295302"/>
            <a:chExt cx="6833249" cy="2245183"/>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03" y="4295302"/>
              <a:ext cx="6681355" cy="1739632"/>
            </a:xfrm>
            <a:prstGeom prst="rect">
              <a:avLst/>
            </a:prstGeom>
          </p:spPr>
        </p:pic>
        <p:sp>
          <p:nvSpPr>
            <p:cNvPr id="13" name="Rectangle 12"/>
            <p:cNvSpPr/>
            <p:nvPr/>
          </p:nvSpPr>
          <p:spPr>
            <a:xfrm>
              <a:off x="109103" y="4295302"/>
              <a:ext cx="6833249" cy="22451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200" b="1" dirty="0">
                  <a:solidFill>
                    <a:schemeClr val="tx1"/>
                  </a:solidFill>
                </a:rPr>
                <a:t>3. </a:t>
              </a:r>
              <a:r>
                <a:rPr lang="en-US" sz="1050" dirty="0">
                  <a:solidFill>
                    <a:schemeClr val="tx1"/>
                  </a:solidFill>
                </a:rPr>
                <a:t>Result for comparison of visibility measurements from </a:t>
              </a:r>
              <a:r>
                <a:rPr lang="en-US" sz="1050" b="1" u="sng" dirty="0">
                  <a:solidFill>
                    <a:srgbClr val="0000FF"/>
                  </a:solidFill>
                </a:rPr>
                <a:t>multiple sites </a:t>
              </a:r>
              <a:r>
                <a:rPr lang="en-US" sz="1050" dirty="0">
                  <a:solidFill>
                    <a:schemeClr val="tx1"/>
                  </a:solidFill>
                </a:rPr>
                <a:t>over time-line</a:t>
              </a:r>
            </a:p>
          </p:txBody>
        </p:sp>
      </p:grpSp>
      <p:grpSp>
        <p:nvGrpSpPr>
          <p:cNvPr id="10" name="Group 9"/>
          <p:cNvGrpSpPr/>
          <p:nvPr/>
        </p:nvGrpSpPr>
        <p:grpSpPr>
          <a:xfrm>
            <a:off x="5182467" y="1626932"/>
            <a:ext cx="3811138" cy="2456695"/>
            <a:chOff x="7038035" y="1784067"/>
            <a:chExt cx="4942683" cy="4737049"/>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4722" y="1802209"/>
              <a:ext cx="4697456" cy="4011368"/>
            </a:xfrm>
            <a:prstGeom prst="rect">
              <a:avLst/>
            </a:prstGeom>
          </p:spPr>
        </p:pic>
        <p:sp>
          <p:nvSpPr>
            <p:cNvPr id="14" name="Rectangle 13"/>
            <p:cNvSpPr/>
            <p:nvPr/>
          </p:nvSpPr>
          <p:spPr>
            <a:xfrm>
              <a:off x="7038035" y="1784067"/>
              <a:ext cx="4942683" cy="4737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050" b="1" dirty="0">
                  <a:solidFill>
                    <a:schemeClr val="tx1"/>
                  </a:solidFill>
                </a:rPr>
                <a:t>2. </a:t>
              </a:r>
              <a:r>
                <a:rPr lang="en-US" sz="1050" dirty="0">
                  <a:solidFill>
                    <a:schemeClr val="tx1"/>
                  </a:solidFill>
                </a:rPr>
                <a:t>Results of visualization for </a:t>
              </a:r>
              <a:r>
                <a:rPr lang="en-US" sz="1050" b="1" dirty="0">
                  <a:solidFill>
                    <a:srgbClr val="0000FF"/>
                  </a:solidFill>
                </a:rPr>
                <a:t>multiple metrics </a:t>
              </a:r>
              <a:r>
                <a:rPr lang="en-US" sz="1050" dirty="0">
                  <a:solidFill>
                    <a:schemeClr val="tx1"/>
                  </a:solidFill>
                </a:rPr>
                <a:t>of physical resource layers from a </a:t>
              </a:r>
              <a:r>
                <a:rPr lang="en-US" sz="1050" b="1" u="sng" dirty="0">
                  <a:solidFill>
                    <a:srgbClr val="0000FF"/>
                  </a:solidFill>
                </a:rPr>
                <a:t>single site </a:t>
              </a:r>
              <a:r>
                <a:rPr lang="en-US" sz="1050" b="1" dirty="0">
                  <a:solidFill>
                    <a:schemeClr val="tx1"/>
                  </a:solidFill>
                </a:rPr>
                <a:t>over</a:t>
              </a:r>
              <a:r>
                <a:rPr lang="en-US" sz="1050" b="1" dirty="0">
                  <a:solidFill>
                    <a:srgbClr val="0000FF"/>
                  </a:solidFill>
                </a:rPr>
                <a:t> </a:t>
              </a:r>
              <a:r>
                <a:rPr lang="en-US" sz="1050" dirty="0">
                  <a:solidFill>
                    <a:schemeClr val="tx1"/>
                  </a:solidFill>
                </a:rPr>
                <a:t>time-line</a:t>
              </a:r>
            </a:p>
          </p:txBody>
        </p:sp>
      </p:grpSp>
      <p:sp>
        <p:nvSpPr>
          <p:cNvPr id="15" name="Rectangle 14"/>
          <p:cNvSpPr/>
          <p:nvPr/>
        </p:nvSpPr>
        <p:spPr>
          <a:xfrm>
            <a:off x="81827" y="1636341"/>
            <a:ext cx="5062436" cy="24472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050" b="1" dirty="0">
                <a:solidFill>
                  <a:schemeClr val="tx1"/>
                </a:solidFill>
              </a:rPr>
              <a:t>1.</a:t>
            </a:r>
            <a:r>
              <a:rPr lang="en-US" sz="900" dirty="0">
                <a:solidFill>
                  <a:schemeClr val="tx1"/>
                </a:solidFill>
              </a:rPr>
              <a:t> </a:t>
            </a:r>
            <a:r>
              <a:rPr lang="en-US" sz="1050" dirty="0">
                <a:solidFill>
                  <a:schemeClr val="tx1"/>
                </a:solidFill>
              </a:rPr>
              <a:t>Results of Visualization for </a:t>
            </a:r>
            <a:r>
              <a:rPr lang="en-US" sz="1050" b="1" u="sng" dirty="0">
                <a:solidFill>
                  <a:srgbClr val="0000FF"/>
                </a:solidFill>
              </a:rPr>
              <a:t>single</a:t>
            </a:r>
            <a:r>
              <a:rPr lang="en-US" sz="1050" dirty="0">
                <a:solidFill>
                  <a:schemeClr val="tx1"/>
                </a:solidFill>
              </a:rPr>
              <a:t> metrics of system Utilization metrics (Memory) for a </a:t>
            </a:r>
            <a:r>
              <a:rPr lang="en-US" sz="1050" b="1" u="sng" dirty="0">
                <a:solidFill>
                  <a:srgbClr val="0000FF"/>
                </a:solidFill>
              </a:rPr>
              <a:t>single site</a:t>
            </a:r>
          </a:p>
        </p:txBody>
      </p:sp>
      <p:sp>
        <p:nvSpPr>
          <p:cNvPr id="17" name="Rectangle 16"/>
          <p:cNvSpPr/>
          <p:nvPr/>
        </p:nvSpPr>
        <p:spPr>
          <a:xfrm>
            <a:off x="5036344" y="4186708"/>
            <a:ext cx="3957260" cy="18140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050" b="1" dirty="0">
                <a:solidFill>
                  <a:schemeClr val="tx1"/>
                </a:solidFill>
              </a:rPr>
              <a:t>4.</a:t>
            </a:r>
            <a:r>
              <a:rPr lang="en-US" sz="1050" dirty="0">
                <a:solidFill>
                  <a:schemeClr val="tx1"/>
                </a:solidFill>
              </a:rPr>
              <a:t> Results of </a:t>
            </a:r>
            <a:r>
              <a:rPr lang="en-US" sz="1050" b="1" dirty="0">
                <a:solidFill>
                  <a:srgbClr val="0000FF"/>
                </a:solidFill>
              </a:rPr>
              <a:t>trends pattern </a:t>
            </a:r>
            <a:r>
              <a:rPr lang="en-US" sz="1050" dirty="0">
                <a:solidFill>
                  <a:schemeClr val="tx1"/>
                </a:solidFill>
              </a:rPr>
              <a:t>based visualization of memory utilization for </a:t>
            </a:r>
            <a:r>
              <a:rPr lang="en-US" sz="1050" b="1" dirty="0">
                <a:solidFill>
                  <a:srgbClr val="0000FF"/>
                </a:solidFill>
              </a:rPr>
              <a:t>multiple sites</a:t>
            </a:r>
            <a:r>
              <a:rPr lang="en-US" sz="1050" b="1" u="sng" dirty="0">
                <a:solidFill>
                  <a:srgbClr val="0000FF"/>
                </a:solidFill>
              </a:rPr>
              <a:t> </a:t>
            </a:r>
            <a:r>
              <a:rPr lang="en-US" sz="1050" dirty="0">
                <a:solidFill>
                  <a:schemeClr val="tx1"/>
                </a:solidFill>
              </a:rPr>
              <a:t>over time line</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36344" y="4214302"/>
            <a:ext cx="3667369" cy="1358670"/>
          </a:xfrm>
          <a:prstGeom prst="rect">
            <a:avLst/>
          </a:prstGeom>
        </p:spPr>
      </p:pic>
      <p:sp>
        <p:nvSpPr>
          <p:cNvPr id="19" name="제목 1"/>
          <p:cNvSpPr txBox="1">
            <a:spLocks/>
          </p:cNvSpPr>
          <p:nvPr/>
        </p:nvSpPr>
        <p:spPr>
          <a:xfrm>
            <a:off x="2382" y="862819"/>
            <a:ext cx="9141619" cy="661032"/>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514337">
              <a:defRPr/>
            </a:pPr>
            <a:r>
              <a:rPr lang="en-US" sz="2700" dirty="0" err="1">
                <a:latin typeface="Times New Roman" panose="02020603050405020304" pitchFamily="18" charset="0"/>
                <a:cs typeface="Times New Roman" panose="02020603050405020304" pitchFamily="18" charset="0"/>
              </a:rPr>
              <a:t>Spatio</a:t>
            </a:r>
            <a:r>
              <a:rPr lang="en-US" sz="2700" dirty="0">
                <a:latin typeface="Times New Roman" panose="02020603050405020304" pitchFamily="18" charset="0"/>
                <a:cs typeface="Times New Roman" panose="02020603050405020304" pitchFamily="18" charset="0"/>
              </a:rPr>
              <a:t>-temporal Summarized Visualization : Verification</a:t>
            </a:r>
            <a:endParaRPr lang="en-US" altLang="ko-KR" sz="2700"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endParaRPr>
          </a:p>
        </p:txBody>
      </p:sp>
      <p:grpSp>
        <p:nvGrpSpPr>
          <p:cNvPr id="20" name="Group"/>
          <p:cNvGrpSpPr/>
          <p:nvPr/>
        </p:nvGrpSpPr>
        <p:grpSpPr>
          <a:xfrm>
            <a:off x="163549" y="-12907"/>
            <a:ext cx="8980451" cy="687114"/>
            <a:chOff x="0" y="0"/>
            <a:chExt cx="12847721" cy="884861"/>
          </a:xfrm>
        </p:grpSpPr>
        <p:pic>
          <p:nvPicPr>
            <p:cNvPr id="21" name="ChulaEngineering-2.png" descr="ChulaEngineering-2.png"/>
            <p:cNvPicPr>
              <a:picLocks noChangeAspect="1"/>
            </p:cNvPicPr>
            <p:nvPr/>
          </p:nvPicPr>
          <p:blipFill>
            <a:blip r:embed="rId7"/>
            <a:stretch>
              <a:fillRect/>
            </a:stretch>
          </p:blipFill>
          <p:spPr>
            <a:xfrm>
              <a:off x="0" y="186787"/>
              <a:ext cx="2583075" cy="399152"/>
            </a:xfrm>
            <a:prstGeom prst="rect">
              <a:avLst/>
            </a:prstGeom>
            <a:ln w="12700" cap="flat">
              <a:noFill/>
              <a:miter lim="400000"/>
            </a:ln>
            <a:effectLst/>
          </p:spPr>
        </p:pic>
        <p:pic>
          <p:nvPicPr>
            <p:cNvPr id="22" name="Screen Shot 2561-03-12 at 2.51.54 AM.png" descr="Screen Shot 2561-03-12 at 2.51.54 AM.png"/>
            <p:cNvPicPr>
              <a:picLocks noChangeAspect="1"/>
            </p:cNvPicPr>
            <p:nvPr/>
          </p:nvPicPr>
          <p:blipFill>
            <a:blip r:embed="rId8"/>
            <a:stretch>
              <a:fillRect/>
            </a:stretch>
          </p:blipFill>
          <p:spPr>
            <a:xfrm>
              <a:off x="2766034" y="84879"/>
              <a:ext cx="601556" cy="564423"/>
            </a:xfrm>
            <a:prstGeom prst="rect">
              <a:avLst/>
            </a:prstGeom>
            <a:ln w="12700" cap="flat">
              <a:noFill/>
              <a:miter lim="400000"/>
            </a:ln>
            <a:effectLst/>
          </p:spPr>
        </p:pic>
        <p:pic>
          <p:nvPicPr>
            <p:cNvPr id="23" name="Screen Shot 2561-03-12 at 2.53.24 AM.png" descr="Screen Shot 2561-03-12 at 2.53.24 AM.png"/>
            <p:cNvPicPr>
              <a:picLocks noChangeAspect="1"/>
            </p:cNvPicPr>
            <p:nvPr/>
          </p:nvPicPr>
          <p:blipFill>
            <a:blip r:embed="rId9"/>
            <a:stretch>
              <a:fillRect/>
            </a:stretch>
          </p:blipFill>
          <p:spPr>
            <a:xfrm>
              <a:off x="7383626" y="84879"/>
              <a:ext cx="1631834" cy="564423"/>
            </a:xfrm>
            <a:prstGeom prst="rect">
              <a:avLst/>
            </a:prstGeom>
            <a:ln w="12700" cap="flat">
              <a:noFill/>
              <a:miter lim="400000"/>
            </a:ln>
            <a:effectLst/>
          </p:spPr>
        </p:pic>
        <p:pic>
          <p:nvPicPr>
            <p:cNvPr id="24" name="Screen Shot 2561-03-12 at 2.54.53 AM.png" descr="Screen Shot 2561-03-12 at 2.54.53 AM.png"/>
            <p:cNvPicPr>
              <a:picLocks noChangeAspect="1"/>
            </p:cNvPicPr>
            <p:nvPr/>
          </p:nvPicPr>
          <p:blipFill>
            <a:blip r:embed="rId10"/>
            <a:stretch>
              <a:fillRect/>
            </a:stretch>
          </p:blipFill>
          <p:spPr>
            <a:xfrm>
              <a:off x="4489410" y="65254"/>
              <a:ext cx="1777484" cy="603674"/>
            </a:xfrm>
            <a:prstGeom prst="rect">
              <a:avLst/>
            </a:prstGeom>
            <a:ln w="12700" cap="flat">
              <a:noFill/>
              <a:miter lim="400000"/>
            </a:ln>
            <a:effectLst/>
          </p:spPr>
        </p:pic>
        <p:pic>
          <p:nvPicPr>
            <p:cNvPr id="25" name="Logo-nuol.gif" descr="Logo-nuol.gif"/>
            <p:cNvPicPr>
              <a:picLocks noChangeAspect="1"/>
            </p:cNvPicPr>
            <p:nvPr/>
          </p:nvPicPr>
          <p:blipFill>
            <a:blip r:embed="rId11"/>
            <a:stretch>
              <a:fillRect/>
            </a:stretch>
          </p:blipFill>
          <p:spPr>
            <a:xfrm>
              <a:off x="6543048" y="33389"/>
              <a:ext cx="564424" cy="851473"/>
            </a:xfrm>
            <a:prstGeom prst="rect">
              <a:avLst/>
            </a:prstGeom>
            <a:ln w="12700" cap="flat">
              <a:noFill/>
              <a:miter lim="400000"/>
            </a:ln>
            <a:effectLst/>
          </p:spPr>
        </p:pic>
        <p:pic>
          <p:nvPicPr>
            <p:cNvPr id="26" name="todailogo.png" descr="todailogo.png"/>
            <p:cNvPicPr>
              <a:picLocks noChangeAspect="1"/>
            </p:cNvPicPr>
            <p:nvPr/>
          </p:nvPicPr>
          <p:blipFill>
            <a:blip r:embed="rId12"/>
            <a:stretch>
              <a:fillRect/>
            </a:stretch>
          </p:blipFill>
          <p:spPr>
            <a:xfrm>
              <a:off x="3626663" y="65254"/>
              <a:ext cx="603674" cy="603674"/>
            </a:xfrm>
            <a:prstGeom prst="rect">
              <a:avLst/>
            </a:prstGeom>
            <a:ln w="12700" cap="flat">
              <a:noFill/>
              <a:miter lim="400000"/>
            </a:ln>
            <a:effectLst/>
          </p:spPr>
        </p:pic>
        <p:grpSp>
          <p:nvGrpSpPr>
            <p:cNvPr id="27" name="Group"/>
            <p:cNvGrpSpPr/>
            <p:nvPr/>
          </p:nvGrpSpPr>
          <p:grpSpPr>
            <a:xfrm>
              <a:off x="9103395" y="0"/>
              <a:ext cx="3744327" cy="734182"/>
              <a:chOff x="0" y="0"/>
              <a:chExt cx="3744326" cy="734181"/>
            </a:xfrm>
          </p:grpSpPr>
          <p:pic>
            <p:nvPicPr>
              <p:cNvPr id="28" name="Screen Shot 2561-03-12 at 2.45.57 AM.png" descr="Screen Shot 2561-03-12 at 2.45.57 AM.png"/>
              <p:cNvPicPr>
                <a:picLocks noChangeAspect="1"/>
              </p:cNvPicPr>
              <p:nvPr/>
            </p:nvPicPr>
            <p:blipFill>
              <a:blip r:embed="rId13"/>
              <a:stretch>
                <a:fillRect/>
              </a:stretch>
            </p:blipFill>
            <p:spPr>
              <a:xfrm>
                <a:off x="0" y="0"/>
                <a:ext cx="3744327" cy="734182"/>
              </a:xfrm>
              <a:prstGeom prst="rect">
                <a:avLst/>
              </a:prstGeom>
              <a:ln w="12700" cap="flat">
                <a:noFill/>
                <a:miter lim="400000"/>
              </a:ln>
              <a:effectLst/>
            </p:spPr>
          </p:pic>
          <p:pic>
            <p:nvPicPr>
              <p:cNvPr id="29" name="Screen Shot 2562-12-09 at 12.01.28 PM.png" descr="Screen Shot 2562-12-09 at 12.01.28 PM.png"/>
              <p:cNvPicPr>
                <a:picLocks noChangeAspect="1"/>
              </p:cNvPicPr>
              <p:nvPr/>
            </p:nvPicPr>
            <p:blipFill>
              <a:blip r:embed="rId14"/>
              <a:stretch>
                <a:fillRect/>
              </a:stretch>
            </p:blipFill>
            <p:spPr>
              <a:xfrm>
                <a:off x="1768442" y="157272"/>
                <a:ext cx="753149" cy="493732"/>
              </a:xfrm>
              <a:prstGeom prst="rect">
                <a:avLst/>
              </a:prstGeom>
              <a:ln w="12700" cap="flat">
                <a:noFill/>
                <a:miter lim="400000"/>
              </a:ln>
              <a:effectLst/>
            </p:spPr>
          </p:pic>
        </p:grpSp>
      </p:grpSp>
      <p:grpSp>
        <p:nvGrpSpPr>
          <p:cNvPr id="30" name="Group"/>
          <p:cNvGrpSpPr/>
          <p:nvPr/>
        </p:nvGrpSpPr>
        <p:grpSpPr>
          <a:xfrm>
            <a:off x="1031545" y="6183957"/>
            <a:ext cx="7323058" cy="684744"/>
            <a:chOff x="0" y="0"/>
            <a:chExt cx="12184489" cy="1059885"/>
          </a:xfrm>
        </p:grpSpPr>
        <p:pic>
          <p:nvPicPr>
            <p:cNvPr id="31" name="image10.png" descr="image10.png"/>
            <p:cNvPicPr>
              <a:picLocks noChangeAspect="1"/>
            </p:cNvPicPr>
            <p:nvPr/>
          </p:nvPicPr>
          <p:blipFill>
            <a:blip r:embed="rId15"/>
            <a:stretch>
              <a:fillRect/>
            </a:stretch>
          </p:blipFill>
          <p:spPr>
            <a:xfrm>
              <a:off x="0" y="0"/>
              <a:ext cx="1404311" cy="1059886"/>
            </a:xfrm>
            <a:prstGeom prst="rect">
              <a:avLst/>
            </a:prstGeom>
            <a:ln w="12700" cap="flat">
              <a:noFill/>
              <a:miter lim="400000"/>
            </a:ln>
            <a:effectLst/>
          </p:spPr>
        </p:pic>
        <p:sp>
          <p:nvSpPr>
            <p:cNvPr id="32"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spTree>
    <p:extLst>
      <p:ext uri="{BB962C8B-B14F-4D97-AF65-F5344CB8AC3E}">
        <p14:creationId xmlns:p14="http://schemas.microsoft.com/office/powerpoint/2010/main" val="1409290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stretch>
            <a:fillRect/>
          </a:stretch>
        </p:blipFill>
        <p:spPr>
          <a:xfrm>
            <a:off x="1" y="3850482"/>
            <a:ext cx="5454875" cy="2156246"/>
          </a:xfrm>
          <a:prstGeom prst="rect">
            <a:avLst/>
          </a:prstGeom>
        </p:spPr>
      </p:pic>
      <p:sp>
        <p:nvSpPr>
          <p:cNvPr id="8" name="TextBox 7"/>
          <p:cNvSpPr txBox="1"/>
          <p:nvPr/>
        </p:nvSpPr>
        <p:spPr>
          <a:xfrm>
            <a:off x="5074263" y="2848393"/>
            <a:ext cx="4091248" cy="923330"/>
          </a:xfrm>
          <a:prstGeom prst="rect">
            <a:avLst/>
          </a:prstGeom>
          <a:noFill/>
        </p:spPr>
        <p:txBody>
          <a:bodyPr wrap="none" rtlCol="0">
            <a:spAutoFit/>
          </a:bodyPr>
          <a:lstStyle/>
          <a:p>
            <a:pPr algn="ctr"/>
            <a:r>
              <a:rPr lang="en-US" altLang="ko-KR" sz="1350" dirty="0"/>
              <a:t>You can check the application service data visualization </a:t>
            </a:r>
          </a:p>
          <a:p>
            <a:pPr algn="ctr"/>
            <a:r>
              <a:rPr lang="en-US" altLang="ko-KR" sz="1350" dirty="0"/>
              <a:t>at the </a:t>
            </a:r>
            <a:r>
              <a:rPr lang="en-US" altLang="ko-KR" sz="1350" dirty="0" err="1"/>
              <a:t>chronograf</a:t>
            </a:r>
            <a:r>
              <a:rPr lang="en-US" altLang="ko-KR" sz="1350" dirty="0"/>
              <a:t> connected with </a:t>
            </a:r>
            <a:r>
              <a:rPr lang="en-US" altLang="ko-KR" sz="1350" dirty="0" err="1"/>
              <a:t>influxdb</a:t>
            </a:r>
            <a:endParaRPr lang="en-US" altLang="ko-KR" sz="1350" dirty="0"/>
          </a:p>
          <a:p>
            <a:pPr algn="ctr"/>
            <a:r>
              <a:rPr lang="en-US" altLang="ko-KR" sz="1350" dirty="0"/>
              <a:t> </a:t>
            </a:r>
          </a:p>
          <a:p>
            <a:pPr algn="ctr"/>
            <a:r>
              <a:rPr lang="en-US" altLang="ko-KR" sz="1350" dirty="0"/>
              <a:t>Please Access </a:t>
            </a:r>
            <a:r>
              <a:rPr lang="en-US" altLang="ko-KR" sz="1350" dirty="0">
                <a:hlinkClick r:id="rId4"/>
              </a:rPr>
              <a:t>https://DevOps Post_IP:32016</a:t>
            </a:r>
            <a:endParaRPr lang="en-US" altLang="ko-KR" sz="1350" dirty="0"/>
          </a:p>
        </p:txBody>
      </p:sp>
      <p:grpSp>
        <p:nvGrpSpPr>
          <p:cNvPr id="10" name="그룹 9"/>
          <p:cNvGrpSpPr/>
          <p:nvPr/>
        </p:nvGrpSpPr>
        <p:grpSpPr>
          <a:xfrm>
            <a:off x="6693946" y="1442631"/>
            <a:ext cx="1051731" cy="1145795"/>
            <a:chOff x="7401261" y="780508"/>
            <a:chExt cx="1402308" cy="1527726"/>
          </a:xfrm>
        </p:grpSpPr>
        <p:grpSp>
          <p:nvGrpSpPr>
            <p:cNvPr id="11" name="그룹 44"/>
            <p:cNvGrpSpPr/>
            <p:nvPr/>
          </p:nvGrpSpPr>
          <p:grpSpPr>
            <a:xfrm>
              <a:off x="7731999" y="1233597"/>
              <a:ext cx="1071570" cy="1074637"/>
              <a:chOff x="1435042" y="4100071"/>
              <a:chExt cx="1130380" cy="1133616"/>
            </a:xfrm>
          </p:grpSpPr>
          <p:sp>
            <p:nvSpPr>
              <p:cNvPr id="18" name="타원형 설명선 17"/>
              <p:cNvSpPr/>
              <p:nvPr/>
            </p:nvSpPr>
            <p:spPr>
              <a:xfrm>
                <a:off x="1435042" y="4100071"/>
                <a:ext cx="1130380" cy="1130380"/>
              </a:xfrm>
              <a:prstGeom prst="wedgeEllipseCallout">
                <a:avLst>
                  <a:gd name="adj1" fmla="val -30891"/>
                  <a:gd name="adj2" fmla="val 62500"/>
                </a:avLst>
              </a:prstGeom>
              <a:solidFill>
                <a:schemeClr val="bg1"/>
              </a:solidFill>
              <a:ln w="57150">
                <a:solidFill>
                  <a:srgbClr val="00747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19" name="Picture 2" descr="http://publicdomainvectors.org/photos/Anonymous_Keyboard_1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4229" y="4139100"/>
                <a:ext cx="1094586" cy="109458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그림 11"/>
            <p:cNvPicPr>
              <a:picLocks noChangeAspect="1"/>
            </p:cNvPicPr>
            <p:nvPr/>
          </p:nvPicPr>
          <p:blipFill>
            <a:blip r:embed="rId6">
              <a:biLevel thresh="75000"/>
            </a:blip>
            <a:stretch>
              <a:fillRect/>
            </a:stretch>
          </p:blipFill>
          <p:spPr>
            <a:xfrm>
              <a:off x="7401261" y="780508"/>
              <a:ext cx="717882" cy="718773"/>
            </a:xfrm>
            <a:prstGeom prst="rect">
              <a:avLst/>
            </a:prstGeom>
          </p:spPr>
        </p:pic>
        <p:sp>
          <p:nvSpPr>
            <p:cNvPr id="13" name="직사각형 69"/>
            <p:cNvSpPr/>
            <p:nvPr/>
          </p:nvSpPr>
          <p:spPr>
            <a:xfrm>
              <a:off x="7497704" y="1336492"/>
              <a:ext cx="524996" cy="500795"/>
            </a:xfrm>
            <a:prstGeom prst="rect">
              <a:avLst/>
            </a:prstGeom>
            <a:solidFill>
              <a:schemeClr val="bg1"/>
            </a:solidFill>
            <a:ln w="12700" cap="flat" cmpd="sng" algn="ctr">
              <a:solidFill>
                <a:schemeClr val="tx1"/>
              </a:solidFill>
              <a:prstDash val="solid"/>
              <a:miter lim="800000"/>
            </a:ln>
            <a:effectLst/>
          </p:spPr>
          <p:txBody>
            <a:bodyPr lIns="0" tIns="0" rIns="0" bIns="0" rtlCol="0" anchor="ctr"/>
            <a:lstStyle/>
            <a:p>
              <a:pPr algn="ctr"/>
              <a:r>
                <a:rPr lang="en-US" altLang="ko-KR" sz="788" b="1" kern="0" dirty="0">
                  <a:solidFill>
                    <a:srgbClr val="FF3300"/>
                  </a:solidFill>
                  <a:latin typeface="Times New Roman" panose="02020603050405020304" pitchFamily="18" charset="0"/>
                  <a:cs typeface="Times New Roman" panose="02020603050405020304" pitchFamily="18" charset="0"/>
                </a:rPr>
                <a:t>DevOps</a:t>
              </a:r>
              <a:br>
                <a:rPr lang="en-US" altLang="ko-KR" sz="788" b="1" kern="0" dirty="0">
                  <a:solidFill>
                    <a:srgbClr val="FF3300"/>
                  </a:solidFill>
                  <a:latin typeface="Times New Roman" panose="02020603050405020304" pitchFamily="18" charset="0"/>
                  <a:cs typeface="Times New Roman" panose="02020603050405020304" pitchFamily="18" charset="0"/>
                </a:rPr>
              </a:br>
              <a:r>
                <a:rPr lang="en-US" altLang="ko-KR" sz="788" b="1" kern="0" dirty="0">
                  <a:solidFill>
                    <a:srgbClr val="FF3300"/>
                  </a:solidFill>
                  <a:latin typeface="Times New Roman" panose="02020603050405020304" pitchFamily="18" charset="0"/>
                  <a:cs typeface="Times New Roman" panose="02020603050405020304" pitchFamily="18" charset="0"/>
                </a:rPr>
                <a:t>Post</a:t>
              </a:r>
              <a:endParaRPr lang="ko-KR" altLang="en-US" sz="788" b="1" kern="0" dirty="0">
                <a:solidFill>
                  <a:srgbClr val="FF3300"/>
                </a:solidFill>
                <a:latin typeface="Times New Roman" panose="02020603050405020304" pitchFamily="18" charset="0"/>
                <a:cs typeface="Times New Roman" panose="02020603050405020304" pitchFamily="18" charset="0"/>
              </a:endParaRPr>
            </a:p>
          </p:txBody>
        </p:sp>
      </p:grpSp>
      <p:sp>
        <p:nvSpPr>
          <p:cNvPr id="14" name="제목 1"/>
          <p:cNvSpPr txBox="1">
            <a:spLocks/>
          </p:cNvSpPr>
          <p:nvPr/>
        </p:nvSpPr>
        <p:spPr>
          <a:xfrm>
            <a:off x="0" y="857250"/>
            <a:ext cx="9141619" cy="661032"/>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514350">
              <a:defRPr/>
            </a:pPr>
            <a:r>
              <a:rPr lang="en-US" altLang="ko-KR" sz="2400" dirty="0">
                <a:latin typeface="Times New Roman" panose="02020603050405020304" pitchFamily="18" charset="0"/>
                <a:cs typeface="Times New Roman" panose="02020603050405020304" pitchFamily="18" charset="0"/>
              </a:rPr>
              <a:t>Verifying SmartX Containerized IoT-Cloud service with IoT Devices </a:t>
            </a:r>
            <a:endParaRPr lang="en-US" altLang="ko-KR" sz="2400" b="1" dirty="0">
              <a:solidFill>
                <a:prstClr val="black"/>
              </a:solidFill>
              <a:latin typeface="Times New Roman" pitchFamily="18" charset="0"/>
              <a:cs typeface="Times New Roman" pitchFamily="18" charset="0"/>
            </a:endParaRPr>
          </a:p>
        </p:txBody>
      </p:sp>
      <p:pic>
        <p:nvPicPr>
          <p:cNvPr id="15" name="그림 1"/>
          <p:cNvPicPr>
            <a:picLocks noChangeAspect="1"/>
          </p:cNvPicPr>
          <p:nvPr/>
        </p:nvPicPr>
        <p:blipFill>
          <a:blip r:embed="rId7"/>
          <a:stretch>
            <a:fillRect/>
          </a:stretch>
        </p:blipFill>
        <p:spPr>
          <a:xfrm>
            <a:off x="126211" y="1518283"/>
            <a:ext cx="4697982" cy="2332199"/>
          </a:xfrm>
          <a:prstGeom prst="rect">
            <a:avLst/>
          </a:prstGeom>
        </p:spPr>
      </p:pic>
      <p:grpSp>
        <p:nvGrpSpPr>
          <p:cNvPr id="16" name="Group"/>
          <p:cNvGrpSpPr/>
          <p:nvPr/>
        </p:nvGrpSpPr>
        <p:grpSpPr>
          <a:xfrm>
            <a:off x="163549" y="-12907"/>
            <a:ext cx="8980451" cy="687114"/>
            <a:chOff x="0" y="0"/>
            <a:chExt cx="12847721" cy="884861"/>
          </a:xfrm>
        </p:grpSpPr>
        <p:pic>
          <p:nvPicPr>
            <p:cNvPr id="17" name="ChulaEngineering-2.png" descr="ChulaEngineering-2.png"/>
            <p:cNvPicPr>
              <a:picLocks noChangeAspect="1"/>
            </p:cNvPicPr>
            <p:nvPr/>
          </p:nvPicPr>
          <p:blipFill>
            <a:blip r:embed="rId8"/>
            <a:stretch>
              <a:fillRect/>
            </a:stretch>
          </p:blipFill>
          <p:spPr>
            <a:xfrm>
              <a:off x="0" y="186787"/>
              <a:ext cx="2583075" cy="399152"/>
            </a:xfrm>
            <a:prstGeom prst="rect">
              <a:avLst/>
            </a:prstGeom>
            <a:ln w="12700" cap="flat">
              <a:noFill/>
              <a:miter lim="400000"/>
            </a:ln>
            <a:effectLst/>
          </p:spPr>
        </p:pic>
        <p:pic>
          <p:nvPicPr>
            <p:cNvPr id="20" name="Screen Shot 2561-03-12 at 2.51.54 AM.png" descr="Screen Shot 2561-03-12 at 2.51.54 AM.png"/>
            <p:cNvPicPr>
              <a:picLocks noChangeAspect="1"/>
            </p:cNvPicPr>
            <p:nvPr/>
          </p:nvPicPr>
          <p:blipFill>
            <a:blip r:embed="rId9"/>
            <a:stretch>
              <a:fillRect/>
            </a:stretch>
          </p:blipFill>
          <p:spPr>
            <a:xfrm>
              <a:off x="2766034" y="84879"/>
              <a:ext cx="601556" cy="564423"/>
            </a:xfrm>
            <a:prstGeom prst="rect">
              <a:avLst/>
            </a:prstGeom>
            <a:ln w="12700" cap="flat">
              <a:noFill/>
              <a:miter lim="400000"/>
            </a:ln>
            <a:effectLst/>
          </p:spPr>
        </p:pic>
        <p:pic>
          <p:nvPicPr>
            <p:cNvPr id="21" name="Screen Shot 2561-03-12 at 2.53.24 AM.png" descr="Screen Shot 2561-03-12 at 2.53.24 AM.png"/>
            <p:cNvPicPr>
              <a:picLocks noChangeAspect="1"/>
            </p:cNvPicPr>
            <p:nvPr/>
          </p:nvPicPr>
          <p:blipFill>
            <a:blip r:embed="rId10"/>
            <a:stretch>
              <a:fillRect/>
            </a:stretch>
          </p:blipFill>
          <p:spPr>
            <a:xfrm>
              <a:off x="7383626" y="84879"/>
              <a:ext cx="1631834" cy="564423"/>
            </a:xfrm>
            <a:prstGeom prst="rect">
              <a:avLst/>
            </a:prstGeom>
            <a:ln w="12700" cap="flat">
              <a:noFill/>
              <a:miter lim="400000"/>
            </a:ln>
            <a:effectLst/>
          </p:spPr>
        </p:pic>
        <p:pic>
          <p:nvPicPr>
            <p:cNvPr id="22" name="Screen Shot 2561-03-12 at 2.54.53 AM.png" descr="Screen Shot 2561-03-12 at 2.54.53 AM.png"/>
            <p:cNvPicPr>
              <a:picLocks noChangeAspect="1"/>
            </p:cNvPicPr>
            <p:nvPr/>
          </p:nvPicPr>
          <p:blipFill>
            <a:blip r:embed="rId11"/>
            <a:stretch>
              <a:fillRect/>
            </a:stretch>
          </p:blipFill>
          <p:spPr>
            <a:xfrm>
              <a:off x="4489410" y="65254"/>
              <a:ext cx="1777484" cy="603674"/>
            </a:xfrm>
            <a:prstGeom prst="rect">
              <a:avLst/>
            </a:prstGeom>
            <a:ln w="12700" cap="flat">
              <a:noFill/>
              <a:miter lim="400000"/>
            </a:ln>
            <a:effectLst/>
          </p:spPr>
        </p:pic>
        <p:pic>
          <p:nvPicPr>
            <p:cNvPr id="23" name="Logo-nuol.gif" descr="Logo-nuol.gif"/>
            <p:cNvPicPr>
              <a:picLocks noChangeAspect="1"/>
            </p:cNvPicPr>
            <p:nvPr/>
          </p:nvPicPr>
          <p:blipFill>
            <a:blip r:embed="rId12"/>
            <a:stretch>
              <a:fillRect/>
            </a:stretch>
          </p:blipFill>
          <p:spPr>
            <a:xfrm>
              <a:off x="6543048" y="33389"/>
              <a:ext cx="564424" cy="851473"/>
            </a:xfrm>
            <a:prstGeom prst="rect">
              <a:avLst/>
            </a:prstGeom>
            <a:ln w="12700" cap="flat">
              <a:noFill/>
              <a:miter lim="400000"/>
            </a:ln>
            <a:effectLst/>
          </p:spPr>
        </p:pic>
        <p:pic>
          <p:nvPicPr>
            <p:cNvPr id="24" name="todailogo.png" descr="todailogo.png"/>
            <p:cNvPicPr>
              <a:picLocks noChangeAspect="1"/>
            </p:cNvPicPr>
            <p:nvPr/>
          </p:nvPicPr>
          <p:blipFill>
            <a:blip r:embed="rId13"/>
            <a:stretch>
              <a:fillRect/>
            </a:stretch>
          </p:blipFill>
          <p:spPr>
            <a:xfrm>
              <a:off x="3626663" y="65254"/>
              <a:ext cx="603674" cy="603674"/>
            </a:xfrm>
            <a:prstGeom prst="rect">
              <a:avLst/>
            </a:prstGeom>
            <a:ln w="12700" cap="flat">
              <a:noFill/>
              <a:miter lim="400000"/>
            </a:ln>
            <a:effectLst/>
          </p:spPr>
        </p:pic>
        <p:grpSp>
          <p:nvGrpSpPr>
            <p:cNvPr id="25" name="Group"/>
            <p:cNvGrpSpPr/>
            <p:nvPr/>
          </p:nvGrpSpPr>
          <p:grpSpPr>
            <a:xfrm>
              <a:off x="9103395" y="0"/>
              <a:ext cx="3744327" cy="734182"/>
              <a:chOff x="0" y="0"/>
              <a:chExt cx="3744326" cy="734181"/>
            </a:xfrm>
          </p:grpSpPr>
          <p:pic>
            <p:nvPicPr>
              <p:cNvPr id="26" name="Screen Shot 2561-03-12 at 2.45.57 AM.png" descr="Screen Shot 2561-03-12 at 2.45.57 AM.png"/>
              <p:cNvPicPr>
                <a:picLocks noChangeAspect="1"/>
              </p:cNvPicPr>
              <p:nvPr/>
            </p:nvPicPr>
            <p:blipFill>
              <a:blip r:embed="rId14"/>
              <a:stretch>
                <a:fillRect/>
              </a:stretch>
            </p:blipFill>
            <p:spPr>
              <a:xfrm>
                <a:off x="0" y="0"/>
                <a:ext cx="3744327" cy="734182"/>
              </a:xfrm>
              <a:prstGeom prst="rect">
                <a:avLst/>
              </a:prstGeom>
              <a:ln w="12700" cap="flat">
                <a:noFill/>
                <a:miter lim="400000"/>
              </a:ln>
              <a:effectLst/>
            </p:spPr>
          </p:pic>
          <p:pic>
            <p:nvPicPr>
              <p:cNvPr id="27" name="Screen Shot 2562-12-09 at 12.01.28 PM.png" descr="Screen Shot 2562-12-09 at 12.01.28 PM.png"/>
              <p:cNvPicPr>
                <a:picLocks noChangeAspect="1"/>
              </p:cNvPicPr>
              <p:nvPr/>
            </p:nvPicPr>
            <p:blipFill>
              <a:blip r:embed="rId15"/>
              <a:stretch>
                <a:fillRect/>
              </a:stretch>
            </p:blipFill>
            <p:spPr>
              <a:xfrm>
                <a:off x="1768442" y="157272"/>
                <a:ext cx="753149" cy="493732"/>
              </a:xfrm>
              <a:prstGeom prst="rect">
                <a:avLst/>
              </a:prstGeom>
              <a:ln w="12700" cap="flat">
                <a:noFill/>
                <a:miter lim="400000"/>
              </a:ln>
              <a:effectLst/>
            </p:spPr>
          </p:pic>
        </p:grpSp>
      </p:grpSp>
      <p:grpSp>
        <p:nvGrpSpPr>
          <p:cNvPr id="28" name="Group"/>
          <p:cNvGrpSpPr/>
          <p:nvPr/>
        </p:nvGrpSpPr>
        <p:grpSpPr>
          <a:xfrm>
            <a:off x="1031545" y="6183957"/>
            <a:ext cx="7323058" cy="684744"/>
            <a:chOff x="0" y="0"/>
            <a:chExt cx="12184489" cy="1059885"/>
          </a:xfrm>
        </p:grpSpPr>
        <p:pic>
          <p:nvPicPr>
            <p:cNvPr id="29" name="image10.png" descr="image10.png"/>
            <p:cNvPicPr>
              <a:picLocks noChangeAspect="1"/>
            </p:cNvPicPr>
            <p:nvPr/>
          </p:nvPicPr>
          <p:blipFill>
            <a:blip r:embed="rId16"/>
            <a:stretch>
              <a:fillRect/>
            </a:stretch>
          </p:blipFill>
          <p:spPr>
            <a:xfrm>
              <a:off x="0" y="0"/>
              <a:ext cx="1404311" cy="1059886"/>
            </a:xfrm>
            <a:prstGeom prst="rect">
              <a:avLst/>
            </a:prstGeom>
            <a:ln w="12700" cap="flat">
              <a:noFill/>
              <a:miter lim="400000"/>
            </a:ln>
            <a:effectLst/>
          </p:spPr>
        </p:pic>
        <p:sp>
          <p:nvSpPr>
            <p:cNvPr id="30"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spTree>
    <p:extLst>
      <p:ext uri="{BB962C8B-B14F-4D97-AF65-F5344CB8AC3E}">
        <p14:creationId xmlns:p14="http://schemas.microsoft.com/office/powerpoint/2010/main" val="3271890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4368318" y="2947223"/>
            <a:ext cx="3986382" cy="1737974"/>
          </a:xfrm>
          <a:prstGeom prst="rect">
            <a:avLst/>
          </a:prstGeom>
        </p:spPr>
      </p:pic>
      <p:pic>
        <p:nvPicPr>
          <p:cNvPr id="5" name="Picture 4"/>
          <p:cNvPicPr>
            <a:picLocks noChangeAspect="1"/>
          </p:cNvPicPr>
          <p:nvPr/>
        </p:nvPicPr>
        <p:blipFill rotWithShape="1">
          <a:blip r:embed="rId3"/>
          <a:srcRect r="5177"/>
          <a:stretch/>
        </p:blipFill>
        <p:spPr>
          <a:xfrm>
            <a:off x="128588" y="2947223"/>
            <a:ext cx="4079081" cy="1821996"/>
          </a:xfrm>
          <a:prstGeom prst="rect">
            <a:avLst/>
          </a:prstGeom>
        </p:spPr>
      </p:pic>
      <p:sp>
        <p:nvSpPr>
          <p:cNvPr id="6" name="제목 1"/>
          <p:cNvSpPr txBox="1">
            <a:spLocks/>
          </p:cNvSpPr>
          <p:nvPr/>
        </p:nvSpPr>
        <p:spPr>
          <a:xfrm>
            <a:off x="0" y="857250"/>
            <a:ext cx="9141619" cy="661032"/>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514350">
              <a:defRPr/>
            </a:pPr>
            <a:r>
              <a:rPr lang="en-US" sz="3300" dirty="0">
                <a:latin typeface="Times New Roman" panose="02020603050405020304" pitchFamily="18" charset="0"/>
                <a:cs typeface="Times New Roman" panose="02020603050405020304" pitchFamily="18" charset="0"/>
              </a:rPr>
              <a:t>Project Resources</a:t>
            </a:r>
            <a:endParaRPr lang="en-US" altLang="ko-KR" sz="3300" b="1" dirty="0">
              <a:solidFill>
                <a:prstClr val="black"/>
              </a:solidFill>
              <a:latin typeface="Times New Roman" pitchFamily="18" charset="0"/>
              <a:cs typeface="Times New Roman" pitchFamily="18" charset="0"/>
            </a:endParaRPr>
          </a:p>
        </p:txBody>
      </p:sp>
      <p:sp>
        <p:nvSpPr>
          <p:cNvPr id="7" name="Rectangle 6"/>
          <p:cNvSpPr/>
          <p:nvPr/>
        </p:nvSpPr>
        <p:spPr>
          <a:xfrm>
            <a:off x="364645" y="4991095"/>
            <a:ext cx="3895234" cy="300082"/>
          </a:xfrm>
          <a:prstGeom prst="rect">
            <a:avLst/>
          </a:prstGeom>
        </p:spPr>
        <p:txBody>
          <a:bodyPr wrap="none">
            <a:spAutoFit/>
          </a:bodyPr>
          <a:lstStyle/>
          <a:p>
            <a:r>
              <a:rPr lang="en-US" sz="1350" dirty="0"/>
              <a:t>https://github.com/SmartX-Team/SmartX-MicroBox/</a:t>
            </a:r>
          </a:p>
        </p:txBody>
      </p:sp>
      <p:grpSp>
        <p:nvGrpSpPr>
          <p:cNvPr id="8" name="Group"/>
          <p:cNvGrpSpPr/>
          <p:nvPr/>
        </p:nvGrpSpPr>
        <p:grpSpPr>
          <a:xfrm>
            <a:off x="163549" y="-12907"/>
            <a:ext cx="8980451" cy="687114"/>
            <a:chOff x="0" y="0"/>
            <a:chExt cx="12847721" cy="884861"/>
          </a:xfrm>
        </p:grpSpPr>
        <p:pic>
          <p:nvPicPr>
            <p:cNvPr id="9" name="ChulaEngineering-2.png" descr="ChulaEngineering-2.png"/>
            <p:cNvPicPr>
              <a:picLocks noChangeAspect="1"/>
            </p:cNvPicPr>
            <p:nvPr/>
          </p:nvPicPr>
          <p:blipFill>
            <a:blip r:embed="rId4"/>
            <a:stretch>
              <a:fillRect/>
            </a:stretch>
          </p:blipFill>
          <p:spPr>
            <a:xfrm>
              <a:off x="0" y="186787"/>
              <a:ext cx="2583075" cy="399152"/>
            </a:xfrm>
            <a:prstGeom prst="rect">
              <a:avLst/>
            </a:prstGeom>
            <a:ln w="12700" cap="flat">
              <a:noFill/>
              <a:miter lim="400000"/>
            </a:ln>
            <a:effectLst/>
          </p:spPr>
        </p:pic>
        <p:pic>
          <p:nvPicPr>
            <p:cNvPr id="10" name="Screen Shot 2561-03-12 at 2.51.54 AM.png" descr="Screen Shot 2561-03-12 at 2.51.54 AM.png"/>
            <p:cNvPicPr>
              <a:picLocks noChangeAspect="1"/>
            </p:cNvPicPr>
            <p:nvPr/>
          </p:nvPicPr>
          <p:blipFill>
            <a:blip r:embed="rId5"/>
            <a:stretch>
              <a:fillRect/>
            </a:stretch>
          </p:blipFill>
          <p:spPr>
            <a:xfrm>
              <a:off x="2766034" y="84879"/>
              <a:ext cx="601556" cy="564423"/>
            </a:xfrm>
            <a:prstGeom prst="rect">
              <a:avLst/>
            </a:prstGeom>
            <a:ln w="12700" cap="flat">
              <a:noFill/>
              <a:miter lim="400000"/>
            </a:ln>
            <a:effectLst/>
          </p:spPr>
        </p:pic>
        <p:pic>
          <p:nvPicPr>
            <p:cNvPr id="11" name="Screen Shot 2561-03-12 at 2.53.24 AM.png" descr="Screen Shot 2561-03-12 at 2.53.24 AM.png"/>
            <p:cNvPicPr>
              <a:picLocks noChangeAspect="1"/>
            </p:cNvPicPr>
            <p:nvPr/>
          </p:nvPicPr>
          <p:blipFill>
            <a:blip r:embed="rId6"/>
            <a:stretch>
              <a:fillRect/>
            </a:stretch>
          </p:blipFill>
          <p:spPr>
            <a:xfrm>
              <a:off x="7383626" y="84879"/>
              <a:ext cx="1631834" cy="564423"/>
            </a:xfrm>
            <a:prstGeom prst="rect">
              <a:avLst/>
            </a:prstGeom>
            <a:ln w="12700" cap="flat">
              <a:noFill/>
              <a:miter lim="400000"/>
            </a:ln>
            <a:effectLst/>
          </p:spPr>
        </p:pic>
        <p:pic>
          <p:nvPicPr>
            <p:cNvPr id="12" name="Screen Shot 2561-03-12 at 2.54.53 AM.png" descr="Screen Shot 2561-03-12 at 2.54.53 AM.png"/>
            <p:cNvPicPr>
              <a:picLocks noChangeAspect="1"/>
            </p:cNvPicPr>
            <p:nvPr/>
          </p:nvPicPr>
          <p:blipFill>
            <a:blip r:embed="rId7"/>
            <a:stretch>
              <a:fillRect/>
            </a:stretch>
          </p:blipFill>
          <p:spPr>
            <a:xfrm>
              <a:off x="4489410" y="65254"/>
              <a:ext cx="1777484" cy="603674"/>
            </a:xfrm>
            <a:prstGeom prst="rect">
              <a:avLst/>
            </a:prstGeom>
            <a:ln w="12700" cap="flat">
              <a:noFill/>
              <a:miter lim="400000"/>
            </a:ln>
            <a:effectLst/>
          </p:spPr>
        </p:pic>
        <p:pic>
          <p:nvPicPr>
            <p:cNvPr id="13" name="Logo-nuol.gif" descr="Logo-nuol.gif"/>
            <p:cNvPicPr>
              <a:picLocks noChangeAspect="1"/>
            </p:cNvPicPr>
            <p:nvPr/>
          </p:nvPicPr>
          <p:blipFill>
            <a:blip r:embed="rId8"/>
            <a:stretch>
              <a:fillRect/>
            </a:stretch>
          </p:blipFill>
          <p:spPr>
            <a:xfrm>
              <a:off x="6543048" y="33389"/>
              <a:ext cx="564424" cy="851473"/>
            </a:xfrm>
            <a:prstGeom prst="rect">
              <a:avLst/>
            </a:prstGeom>
            <a:ln w="12700" cap="flat">
              <a:noFill/>
              <a:miter lim="400000"/>
            </a:ln>
            <a:effectLst/>
          </p:spPr>
        </p:pic>
        <p:pic>
          <p:nvPicPr>
            <p:cNvPr id="14" name="todailogo.png" descr="todailogo.png"/>
            <p:cNvPicPr>
              <a:picLocks noChangeAspect="1"/>
            </p:cNvPicPr>
            <p:nvPr/>
          </p:nvPicPr>
          <p:blipFill>
            <a:blip r:embed="rId9"/>
            <a:stretch>
              <a:fillRect/>
            </a:stretch>
          </p:blipFill>
          <p:spPr>
            <a:xfrm>
              <a:off x="3626663" y="65254"/>
              <a:ext cx="603674" cy="603674"/>
            </a:xfrm>
            <a:prstGeom prst="rect">
              <a:avLst/>
            </a:prstGeom>
            <a:ln w="12700" cap="flat">
              <a:noFill/>
              <a:miter lim="400000"/>
            </a:ln>
            <a:effectLst/>
          </p:spPr>
        </p:pic>
        <p:grpSp>
          <p:nvGrpSpPr>
            <p:cNvPr id="15" name="Group"/>
            <p:cNvGrpSpPr/>
            <p:nvPr/>
          </p:nvGrpSpPr>
          <p:grpSpPr>
            <a:xfrm>
              <a:off x="9103395" y="0"/>
              <a:ext cx="3744327" cy="734182"/>
              <a:chOff x="0" y="0"/>
              <a:chExt cx="3744326" cy="734181"/>
            </a:xfrm>
          </p:grpSpPr>
          <p:pic>
            <p:nvPicPr>
              <p:cNvPr id="16" name="Screen Shot 2561-03-12 at 2.45.57 AM.png" descr="Screen Shot 2561-03-12 at 2.45.57 AM.png"/>
              <p:cNvPicPr>
                <a:picLocks noChangeAspect="1"/>
              </p:cNvPicPr>
              <p:nvPr/>
            </p:nvPicPr>
            <p:blipFill>
              <a:blip r:embed="rId10"/>
              <a:stretch>
                <a:fillRect/>
              </a:stretch>
            </p:blipFill>
            <p:spPr>
              <a:xfrm>
                <a:off x="0" y="0"/>
                <a:ext cx="3744327" cy="734182"/>
              </a:xfrm>
              <a:prstGeom prst="rect">
                <a:avLst/>
              </a:prstGeom>
              <a:ln w="12700" cap="flat">
                <a:noFill/>
                <a:miter lim="400000"/>
              </a:ln>
              <a:effectLst/>
            </p:spPr>
          </p:pic>
          <p:pic>
            <p:nvPicPr>
              <p:cNvPr id="17" name="Screen Shot 2562-12-09 at 12.01.28 PM.png" descr="Screen Shot 2562-12-09 at 12.01.28 PM.png"/>
              <p:cNvPicPr>
                <a:picLocks noChangeAspect="1"/>
              </p:cNvPicPr>
              <p:nvPr/>
            </p:nvPicPr>
            <p:blipFill>
              <a:blip r:embed="rId11"/>
              <a:stretch>
                <a:fillRect/>
              </a:stretch>
            </p:blipFill>
            <p:spPr>
              <a:xfrm>
                <a:off x="1768442" y="157272"/>
                <a:ext cx="753149" cy="493732"/>
              </a:xfrm>
              <a:prstGeom prst="rect">
                <a:avLst/>
              </a:prstGeom>
              <a:ln w="12700" cap="flat">
                <a:noFill/>
                <a:miter lim="400000"/>
              </a:ln>
              <a:effectLst/>
            </p:spPr>
          </p:pic>
        </p:grpSp>
      </p:grpSp>
      <p:grpSp>
        <p:nvGrpSpPr>
          <p:cNvPr id="18" name="Group"/>
          <p:cNvGrpSpPr/>
          <p:nvPr/>
        </p:nvGrpSpPr>
        <p:grpSpPr>
          <a:xfrm>
            <a:off x="1031545" y="6183957"/>
            <a:ext cx="7323058" cy="684744"/>
            <a:chOff x="0" y="0"/>
            <a:chExt cx="12184489" cy="1059885"/>
          </a:xfrm>
        </p:grpSpPr>
        <p:pic>
          <p:nvPicPr>
            <p:cNvPr id="19" name="image10.png" descr="image10.png"/>
            <p:cNvPicPr>
              <a:picLocks noChangeAspect="1"/>
            </p:cNvPicPr>
            <p:nvPr/>
          </p:nvPicPr>
          <p:blipFill>
            <a:blip r:embed="rId12"/>
            <a:stretch>
              <a:fillRect/>
            </a:stretch>
          </p:blipFill>
          <p:spPr>
            <a:xfrm>
              <a:off x="0" y="0"/>
              <a:ext cx="1404311" cy="1059886"/>
            </a:xfrm>
            <a:prstGeom prst="rect">
              <a:avLst/>
            </a:prstGeom>
            <a:ln w="12700" cap="flat">
              <a:noFill/>
              <a:miter lim="400000"/>
            </a:ln>
            <a:effectLst/>
          </p:spPr>
        </p:pic>
        <p:sp>
          <p:nvSpPr>
            <p:cNvPr id="20"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spTree>
    <p:extLst>
      <p:ext uri="{BB962C8B-B14F-4D97-AF65-F5344CB8AC3E}">
        <p14:creationId xmlns:p14="http://schemas.microsoft.com/office/powerpoint/2010/main" val="335669231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p:cNvGrpSpPr/>
          <p:nvPr/>
        </p:nvGrpSpPr>
        <p:grpSpPr>
          <a:xfrm>
            <a:off x="163549" y="-12907"/>
            <a:ext cx="8980451" cy="687114"/>
            <a:chOff x="0" y="0"/>
            <a:chExt cx="12847721" cy="884861"/>
          </a:xfrm>
        </p:grpSpPr>
        <p:pic>
          <p:nvPicPr>
            <p:cNvPr id="9" name="ChulaEngineering-2.png" descr="ChulaEngineering-2.png"/>
            <p:cNvPicPr>
              <a:picLocks noChangeAspect="1"/>
            </p:cNvPicPr>
            <p:nvPr/>
          </p:nvPicPr>
          <p:blipFill>
            <a:blip r:embed="rId2"/>
            <a:stretch>
              <a:fillRect/>
            </a:stretch>
          </p:blipFill>
          <p:spPr>
            <a:xfrm>
              <a:off x="0" y="186787"/>
              <a:ext cx="2583075" cy="399152"/>
            </a:xfrm>
            <a:prstGeom prst="rect">
              <a:avLst/>
            </a:prstGeom>
            <a:ln w="12700" cap="flat">
              <a:noFill/>
              <a:miter lim="400000"/>
            </a:ln>
            <a:effectLst/>
          </p:spPr>
        </p:pic>
        <p:pic>
          <p:nvPicPr>
            <p:cNvPr id="10" name="Screen Shot 2561-03-12 at 2.51.54 AM.png" descr="Screen Shot 2561-03-12 at 2.51.54 AM.png"/>
            <p:cNvPicPr>
              <a:picLocks noChangeAspect="1"/>
            </p:cNvPicPr>
            <p:nvPr/>
          </p:nvPicPr>
          <p:blipFill>
            <a:blip r:embed="rId3"/>
            <a:stretch>
              <a:fillRect/>
            </a:stretch>
          </p:blipFill>
          <p:spPr>
            <a:xfrm>
              <a:off x="2766034" y="84879"/>
              <a:ext cx="601556" cy="564423"/>
            </a:xfrm>
            <a:prstGeom prst="rect">
              <a:avLst/>
            </a:prstGeom>
            <a:ln w="12700" cap="flat">
              <a:noFill/>
              <a:miter lim="400000"/>
            </a:ln>
            <a:effectLst/>
          </p:spPr>
        </p:pic>
        <p:pic>
          <p:nvPicPr>
            <p:cNvPr id="11" name="Screen Shot 2561-03-12 at 2.53.24 AM.png" descr="Screen Shot 2561-03-12 at 2.53.24 AM.png"/>
            <p:cNvPicPr>
              <a:picLocks noChangeAspect="1"/>
            </p:cNvPicPr>
            <p:nvPr/>
          </p:nvPicPr>
          <p:blipFill>
            <a:blip r:embed="rId4"/>
            <a:stretch>
              <a:fillRect/>
            </a:stretch>
          </p:blipFill>
          <p:spPr>
            <a:xfrm>
              <a:off x="7383626" y="84879"/>
              <a:ext cx="1631834" cy="564423"/>
            </a:xfrm>
            <a:prstGeom prst="rect">
              <a:avLst/>
            </a:prstGeom>
            <a:ln w="12700" cap="flat">
              <a:noFill/>
              <a:miter lim="400000"/>
            </a:ln>
            <a:effectLst/>
          </p:spPr>
        </p:pic>
        <p:pic>
          <p:nvPicPr>
            <p:cNvPr id="12" name="Screen Shot 2561-03-12 at 2.54.53 AM.png" descr="Screen Shot 2561-03-12 at 2.54.53 AM.png"/>
            <p:cNvPicPr>
              <a:picLocks noChangeAspect="1"/>
            </p:cNvPicPr>
            <p:nvPr/>
          </p:nvPicPr>
          <p:blipFill>
            <a:blip r:embed="rId5"/>
            <a:stretch>
              <a:fillRect/>
            </a:stretch>
          </p:blipFill>
          <p:spPr>
            <a:xfrm>
              <a:off x="4489410" y="65254"/>
              <a:ext cx="1777484" cy="603674"/>
            </a:xfrm>
            <a:prstGeom prst="rect">
              <a:avLst/>
            </a:prstGeom>
            <a:ln w="12700" cap="flat">
              <a:noFill/>
              <a:miter lim="400000"/>
            </a:ln>
            <a:effectLst/>
          </p:spPr>
        </p:pic>
        <p:pic>
          <p:nvPicPr>
            <p:cNvPr id="13" name="Logo-nuol.gif" descr="Logo-nuol.gif"/>
            <p:cNvPicPr>
              <a:picLocks noChangeAspect="1"/>
            </p:cNvPicPr>
            <p:nvPr/>
          </p:nvPicPr>
          <p:blipFill>
            <a:blip r:embed="rId6"/>
            <a:stretch>
              <a:fillRect/>
            </a:stretch>
          </p:blipFill>
          <p:spPr>
            <a:xfrm>
              <a:off x="6543048" y="33389"/>
              <a:ext cx="564424" cy="851473"/>
            </a:xfrm>
            <a:prstGeom prst="rect">
              <a:avLst/>
            </a:prstGeom>
            <a:ln w="12700" cap="flat">
              <a:noFill/>
              <a:miter lim="400000"/>
            </a:ln>
            <a:effectLst/>
          </p:spPr>
        </p:pic>
        <p:pic>
          <p:nvPicPr>
            <p:cNvPr id="14" name="todailogo.png" descr="todailogo.png"/>
            <p:cNvPicPr>
              <a:picLocks noChangeAspect="1"/>
            </p:cNvPicPr>
            <p:nvPr/>
          </p:nvPicPr>
          <p:blipFill>
            <a:blip r:embed="rId7"/>
            <a:stretch>
              <a:fillRect/>
            </a:stretch>
          </p:blipFill>
          <p:spPr>
            <a:xfrm>
              <a:off x="3626663" y="65254"/>
              <a:ext cx="603674" cy="603674"/>
            </a:xfrm>
            <a:prstGeom prst="rect">
              <a:avLst/>
            </a:prstGeom>
            <a:ln w="12700" cap="flat">
              <a:noFill/>
              <a:miter lim="400000"/>
            </a:ln>
            <a:effectLst/>
          </p:spPr>
        </p:pic>
        <p:grpSp>
          <p:nvGrpSpPr>
            <p:cNvPr id="15" name="Group"/>
            <p:cNvGrpSpPr/>
            <p:nvPr/>
          </p:nvGrpSpPr>
          <p:grpSpPr>
            <a:xfrm>
              <a:off x="9103395" y="0"/>
              <a:ext cx="3744327" cy="734182"/>
              <a:chOff x="0" y="0"/>
              <a:chExt cx="3744326" cy="734181"/>
            </a:xfrm>
          </p:grpSpPr>
          <p:pic>
            <p:nvPicPr>
              <p:cNvPr id="16" name="Screen Shot 2561-03-12 at 2.45.57 AM.png" descr="Screen Shot 2561-03-12 at 2.45.57 AM.png"/>
              <p:cNvPicPr>
                <a:picLocks noChangeAspect="1"/>
              </p:cNvPicPr>
              <p:nvPr/>
            </p:nvPicPr>
            <p:blipFill>
              <a:blip r:embed="rId8"/>
              <a:stretch>
                <a:fillRect/>
              </a:stretch>
            </p:blipFill>
            <p:spPr>
              <a:xfrm>
                <a:off x="0" y="0"/>
                <a:ext cx="3744327" cy="734182"/>
              </a:xfrm>
              <a:prstGeom prst="rect">
                <a:avLst/>
              </a:prstGeom>
              <a:ln w="12700" cap="flat">
                <a:noFill/>
                <a:miter lim="400000"/>
              </a:ln>
              <a:effectLst/>
            </p:spPr>
          </p:pic>
          <p:pic>
            <p:nvPicPr>
              <p:cNvPr id="17" name="Screen Shot 2562-12-09 at 12.01.28 PM.png" descr="Screen Shot 2562-12-09 at 12.01.28 PM.png"/>
              <p:cNvPicPr>
                <a:picLocks noChangeAspect="1"/>
              </p:cNvPicPr>
              <p:nvPr/>
            </p:nvPicPr>
            <p:blipFill>
              <a:blip r:embed="rId9"/>
              <a:stretch>
                <a:fillRect/>
              </a:stretch>
            </p:blipFill>
            <p:spPr>
              <a:xfrm>
                <a:off x="1768442" y="157272"/>
                <a:ext cx="753149" cy="493732"/>
              </a:xfrm>
              <a:prstGeom prst="rect">
                <a:avLst/>
              </a:prstGeom>
              <a:ln w="12700" cap="flat">
                <a:noFill/>
                <a:miter lim="400000"/>
              </a:ln>
              <a:effectLst/>
            </p:spPr>
          </p:pic>
        </p:grpSp>
      </p:grpSp>
      <p:grpSp>
        <p:nvGrpSpPr>
          <p:cNvPr id="18" name="Group"/>
          <p:cNvGrpSpPr/>
          <p:nvPr/>
        </p:nvGrpSpPr>
        <p:grpSpPr>
          <a:xfrm>
            <a:off x="1031545" y="6183957"/>
            <a:ext cx="7323058" cy="684744"/>
            <a:chOff x="0" y="0"/>
            <a:chExt cx="12184489" cy="1059885"/>
          </a:xfrm>
        </p:grpSpPr>
        <p:pic>
          <p:nvPicPr>
            <p:cNvPr id="19" name="image10.png" descr="image10.png"/>
            <p:cNvPicPr>
              <a:picLocks noChangeAspect="1"/>
            </p:cNvPicPr>
            <p:nvPr/>
          </p:nvPicPr>
          <p:blipFill>
            <a:blip r:embed="rId10"/>
            <a:stretch>
              <a:fillRect/>
            </a:stretch>
          </p:blipFill>
          <p:spPr>
            <a:xfrm>
              <a:off x="0" y="0"/>
              <a:ext cx="1404311" cy="1059886"/>
            </a:xfrm>
            <a:prstGeom prst="rect">
              <a:avLst/>
            </a:prstGeom>
            <a:ln w="12700" cap="flat">
              <a:noFill/>
              <a:miter lim="400000"/>
            </a:ln>
            <a:effectLst/>
          </p:spPr>
        </p:pic>
        <p:sp>
          <p:nvSpPr>
            <p:cNvPr id="20"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pic>
        <p:nvPicPr>
          <p:cNvPr id="21" name="Google Shape;89;p14" descr="Screen Shot 2562-12-11 at 9.18.14 AM.png"/>
          <p:cNvPicPr preferRelativeResize="0"/>
          <p:nvPr/>
        </p:nvPicPr>
        <p:blipFill rotWithShape="1">
          <a:blip r:embed="rId11">
            <a:alphaModFix/>
          </a:blip>
          <a:srcRect/>
          <a:stretch/>
        </p:blipFill>
        <p:spPr>
          <a:xfrm>
            <a:off x="1391802" y="2377043"/>
            <a:ext cx="6690568" cy="2772669"/>
          </a:xfrm>
          <a:prstGeom prst="rect">
            <a:avLst/>
          </a:prstGeom>
          <a:noFill/>
          <a:ln>
            <a:noFill/>
          </a:ln>
        </p:spPr>
      </p:pic>
    </p:spTree>
    <p:extLst>
      <p:ext uri="{BB962C8B-B14F-4D97-AF65-F5344CB8AC3E}">
        <p14:creationId xmlns:p14="http://schemas.microsoft.com/office/powerpoint/2010/main" val="140936513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Research Work</a:t>
            </a:r>
          </a:p>
        </p:txBody>
      </p:sp>
      <p:sp>
        <p:nvSpPr>
          <p:cNvPr id="3" name="Text Placeholder 2"/>
          <p:cNvSpPr>
            <a:spLocks noGrp="1"/>
          </p:cNvSpPr>
          <p:nvPr>
            <p:ph type="body" idx="1"/>
          </p:nvPr>
        </p:nvSpPr>
        <p:spPr/>
        <p:txBody>
          <a:bodyPr>
            <a:normAutofit fontScale="92500"/>
          </a:bodyPr>
          <a:lstStyle/>
          <a:p>
            <a:r>
              <a:rPr lang="en-US" altLang="ko-KR" dirty="0">
                <a:solidFill>
                  <a:srgbClr val="0000FF"/>
                </a:solidFill>
              </a:rPr>
              <a:t>[Conference][Published] </a:t>
            </a:r>
            <a:r>
              <a:rPr lang="en-US" altLang="ko-KR" dirty="0"/>
              <a:t>“</a:t>
            </a:r>
            <a:r>
              <a:rPr lang="en-US" i="1" dirty="0"/>
              <a:t>Persistent Operation of OF@TEIN+ Playground Verified by SmartX Multi-View Leveraged Visualization”</a:t>
            </a:r>
            <a:r>
              <a:rPr lang="en-US" dirty="0"/>
              <a:t>, Proceedings of 2020 the 10th International Workshop on Computer Science and Engineering (WCSE 2020) Yangon (Rangoon), Myanmar (Burma), February 26- February 28, 2020, pp. 73-78</a:t>
            </a:r>
            <a:br>
              <a:rPr lang="en-US" dirty="0"/>
            </a:br>
            <a:endParaRPr lang="en-US" b="1" dirty="0"/>
          </a:p>
          <a:p>
            <a:r>
              <a:rPr lang="en-US" altLang="ko-KR" dirty="0">
                <a:solidFill>
                  <a:srgbClr val="0000FF"/>
                </a:solidFill>
              </a:rPr>
              <a:t>Journal][Accepted] “</a:t>
            </a:r>
            <a:r>
              <a:rPr lang="en-US" i="1" dirty="0"/>
              <a:t>Maintaining SmartX Multi-View Visibility for OF@TEIN+ Distributed Cloud-native Edge Boxes”</a:t>
            </a:r>
            <a:r>
              <a:rPr lang="en-US" dirty="0"/>
              <a:t>, </a:t>
            </a:r>
            <a:r>
              <a:rPr lang="fr-FR" dirty="0"/>
              <a:t>Transactions on </a:t>
            </a:r>
            <a:r>
              <a:rPr lang="fr-FR" dirty="0" err="1"/>
              <a:t>Emerging</a:t>
            </a:r>
            <a:r>
              <a:rPr lang="fr-FR" dirty="0"/>
              <a:t> </a:t>
            </a:r>
            <a:r>
              <a:rPr lang="fr-FR" dirty="0" err="1"/>
              <a:t>Telecommunications</a:t>
            </a:r>
            <a:r>
              <a:rPr lang="fr-FR" dirty="0"/>
              <a:t> Technologies (ETT), WILEY, (2020)</a:t>
            </a:r>
            <a:endParaRPr lang="en-US" dirty="0"/>
          </a:p>
          <a:p>
            <a:endParaRPr lang="en-US" dirty="0"/>
          </a:p>
        </p:txBody>
      </p:sp>
      <p:grpSp>
        <p:nvGrpSpPr>
          <p:cNvPr id="4" name="Group"/>
          <p:cNvGrpSpPr/>
          <p:nvPr/>
        </p:nvGrpSpPr>
        <p:grpSpPr>
          <a:xfrm>
            <a:off x="122662" y="11408"/>
            <a:ext cx="9021338" cy="572500"/>
            <a:chOff x="0" y="0"/>
            <a:chExt cx="12847721" cy="884861"/>
          </a:xfrm>
        </p:grpSpPr>
        <p:pic>
          <p:nvPicPr>
            <p:cNvPr id="5" name="ChulaEngineering-2.png" descr="ChulaEngineering-2.png"/>
            <p:cNvPicPr>
              <a:picLocks noChangeAspect="1"/>
            </p:cNvPicPr>
            <p:nvPr/>
          </p:nvPicPr>
          <p:blipFill>
            <a:blip r:embed="rId2"/>
            <a:stretch>
              <a:fillRect/>
            </a:stretch>
          </p:blipFill>
          <p:spPr>
            <a:xfrm>
              <a:off x="0" y="186787"/>
              <a:ext cx="2583075" cy="399152"/>
            </a:xfrm>
            <a:prstGeom prst="rect">
              <a:avLst/>
            </a:prstGeom>
            <a:ln w="12700" cap="flat">
              <a:noFill/>
              <a:miter lim="400000"/>
            </a:ln>
            <a:effectLst/>
          </p:spPr>
        </p:pic>
        <p:pic>
          <p:nvPicPr>
            <p:cNvPr id="6" name="Screen Shot 2561-03-12 at 2.51.54 AM.png" descr="Screen Shot 2561-03-12 at 2.51.54 AM.png"/>
            <p:cNvPicPr>
              <a:picLocks noChangeAspect="1"/>
            </p:cNvPicPr>
            <p:nvPr/>
          </p:nvPicPr>
          <p:blipFill>
            <a:blip r:embed="rId3"/>
            <a:stretch>
              <a:fillRect/>
            </a:stretch>
          </p:blipFill>
          <p:spPr>
            <a:xfrm>
              <a:off x="2766034" y="84879"/>
              <a:ext cx="601556" cy="564423"/>
            </a:xfrm>
            <a:prstGeom prst="rect">
              <a:avLst/>
            </a:prstGeom>
            <a:ln w="12700" cap="flat">
              <a:noFill/>
              <a:miter lim="400000"/>
            </a:ln>
            <a:effectLst/>
          </p:spPr>
        </p:pic>
        <p:pic>
          <p:nvPicPr>
            <p:cNvPr id="7" name="Screen Shot 2561-03-12 at 2.53.24 AM.png" descr="Screen Shot 2561-03-12 at 2.53.24 AM.png"/>
            <p:cNvPicPr>
              <a:picLocks noChangeAspect="1"/>
            </p:cNvPicPr>
            <p:nvPr/>
          </p:nvPicPr>
          <p:blipFill>
            <a:blip r:embed="rId4"/>
            <a:stretch>
              <a:fillRect/>
            </a:stretch>
          </p:blipFill>
          <p:spPr>
            <a:xfrm>
              <a:off x="7383626" y="84879"/>
              <a:ext cx="1631834" cy="564423"/>
            </a:xfrm>
            <a:prstGeom prst="rect">
              <a:avLst/>
            </a:prstGeom>
            <a:ln w="12700" cap="flat">
              <a:noFill/>
              <a:miter lim="400000"/>
            </a:ln>
            <a:effectLst/>
          </p:spPr>
        </p:pic>
        <p:pic>
          <p:nvPicPr>
            <p:cNvPr id="8" name="Screen Shot 2561-03-12 at 2.54.53 AM.png" descr="Screen Shot 2561-03-12 at 2.54.53 AM.png"/>
            <p:cNvPicPr>
              <a:picLocks noChangeAspect="1"/>
            </p:cNvPicPr>
            <p:nvPr/>
          </p:nvPicPr>
          <p:blipFill>
            <a:blip r:embed="rId5"/>
            <a:stretch>
              <a:fillRect/>
            </a:stretch>
          </p:blipFill>
          <p:spPr>
            <a:xfrm>
              <a:off x="4489410" y="65254"/>
              <a:ext cx="1777484" cy="603674"/>
            </a:xfrm>
            <a:prstGeom prst="rect">
              <a:avLst/>
            </a:prstGeom>
            <a:ln w="12700" cap="flat">
              <a:noFill/>
              <a:miter lim="400000"/>
            </a:ln>
            <a:effectLst/>
          </p:spPr>
        </p:pic>
        <p:pic>
          <p:nvPicPr>
            <p:cNvPr id="9" name="Logo-nuol.gif" descr="Logo-nuol.gif"/>
            <p:cNvPicPr>
              <a:picLocks noChangeAspect="1"/>
            </p:cNvPicPr>
            <p:nvPr/>
          </p:nvPicPr>
          <p:blipFill>
            <a:blip r:embed="rId6"/>
            <a:stretch>
              <a:fillRect/>
            </a:stretch>
          </p:blipFill>
          <p:spPr>
            <a:xfrm>
              <a:off x="6543048" y="33389"/>
              <a:ext cx="564424" cy="851473"/>
            </a:xfrm>
            <a:prstGeom prst="rect">
              <a:avLst/>
            </a:prstGeom>
            <a:ln w="12700" cap="flat">
              <a:noFill/>
              <a:miter lim="400000"/>
            </a:ln>
            <a:effectLst/>
          </p:spPr>
        </p:pic>
        <p:pic>
          <p:nvPicPr>
            <p:cNvPr id="10" name="todailogo.png" descr="todailogo.png"/>
            <p:cNvPicPr>
              <a:picLocks noChangeAspect="1"/>
            </p:cNvPicPr>
            <p:nvPr/>
          </p:nvPicPr>
          <p:blipFill>
            <a:blip r:embed="rId7"/>
            <a:stretch>
              <a:fillRect/>
            </a:stretch>
          </p:blipFill>
          <p:spPr>
            <a:xfrm>
              <a:off x="3626663" y="65254"/>
              <a:ext cx="603674" cy="603674"/>
            </a:xfrm>
            <a:prstGeom prst="rect">
              <a:avLst/>
            </a:prstGeom>
            <a:ln w="12700" cap="flat">
              <a:noFill/>
              <a:miter lim="400000"/>
            </a:ln>
            <a:effectLst/>
          </p:spPr>
        </p:pic>
        <p:grpSp>
          <p:nvGrpSpPr>
            <p:cNvPr id="11" name="Group"/>
            <p:cNvGrpSpPr/>
            <p:nvPr/>
          </p:nvGrpSpPr>
          <p:grpSpPr>
            <a:xfrm>
              <a:off x="9103395" y="0"/>
              <a:ext cx="3744327" cy="734182"/>
              <a:chOff x="0" y="0"/>
              <a:chExt cx="3744326" cy="734181"/>
            </a:xfrm>
          </p:grpSpPr>
          <p:pic>
            <p:nvPicPr>
              <p:cNvPr id="12" name="Screen Shot 2561-03-12 at 2.45.57 AM.png" descr="Screen Shot 2561-03-12 at 2.45.57 AM.png"/>
              <p:cNvPicPr>
                <a:picLocks noChangeAspect="1"/>
              </p:cNvPicPr>
              <p:nvPr/>
            </p:nvPicPr>
            <p:blipFill>
              <a:blip r:embed="rId8"/>
              <a:stretch>
                <a:fillRect/>
              </a:stretch>
            </p:blipFill>
            <p:spPr>
              <a:xfrm>
                <a:off x="0" y="0"/>
                <a:ext cx="3744327" cy="734182"/>
              </a:xfrm>
              <a:prstGeom prst="rect">
                <a:avLst/>
              </a:prstGeom>
              <a:ln w="12700" cap="flat">
                <a:noFill/>
                <a:miter lim="400000"/>
              </a:ln>
              <a:effectLst/>
            </p:spPr>
          </p:pic>
          <p:pic>
            <p:nvPicPr>
              <p:cNvPr id="13" name="Screen Shot 2562-12-09 at 12.01.28 PM.png" descr="Screen Shot 2562-12-09 at 12.01.28 PM.png"/>
              <p:cNvPicPr>
                <a:picLocks noChangeAspect="1"/>
              </p:cNvPicPr>
              <p:nvPr/>
            </p:nvPicPr>
            <p:blipFill>
              <a:blip r:embed="rId9"/>
              <a:stretch>
                <a:fillRect/>
              </a:stretch>
            </p:blipFill>
            <p:spPr>
              <a:xfrm>
                <a:off x="1768442" y="157272"/>
                <a:ext cx="753149" cy="493732"/>
              </a:xfrm>
              <a:prstGeom prst="rect">
                <a:avLst/>
              </a:prstGeom>
              <a:ln w="12700" cap="flat">
                <a:noFill/>
                <a:miter lim="400000"/>
              </a:ln>
              <a:effectLst/>
            </p:spPr>
          </p:pic>
        </p:grpSp>
      </p:grpSp>
      <p:grpSp>
        <p:nvGrpSpPr>
          <p:cNvPr id="14" name="Group"/>
          <p:cNvGrpSpPr/>
          <p:nvPr/>
        </p:nvGrpSpPr>
        <p:grpSpPr>
          <a:xfrm>
            <a:off x="813493" y="6176963"/>
            <a:ext cx="8203379" cy="609569"/>
            <a:chOff x="0" y="0"/>
            <a:chExt cx="12184489" cy="1059885"/>
          </a:xfrm>
        </p:grpSpPr>
        <p:pic>
          <p:nvPicPr>
            <p:cNvPr id="15" name="image10.png" descr="image10.png"/>
            <p:cNvPicPr>
              <a:picLocks noChangeAspect="1"/>
            </p:cNvPicPr>
            <p:nvPr/>
          </p:nvPicPr>
          <p:blipFill>
            <a:blip r:embed="rId10"/>
            <a:stretch>
              <a:fillRect/>
            </a:stretch>
          </p:blipFill>
          <p:spPr>
            <a:xfrm>
              <a:off x="0" y="0"/>
              <a:ext cx="1404311" cy="1059886"/>
            </a:xfrm>
            <a:prstGeom prst="rect">
              <a:avLst/>
            </a:prstGeom>
            <a:ln w="12700" cap="flat">
              <a:noFill/>
              <a:miter lim="400000"/>
            </a:ln>
            <a:effectLst/>
          </p:spPr>
        </p:pic>
        <p:sp>
          <p:nvSpPr>
            <p:cNvPr id="16"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normAutofit lnSpcReduction="10000"/>
            </a:bodyPr>
            <a:lstStyle>
              <a:lvl1pPr>
                <a:defRPr sz="2400" b="1">
                  <a:solidFill>
                    <a:srgbClr val="33555E"/>
                  </a:solidFill>
                  <a:latin typeface="Helvetica"/>
                  <a:ea typeface="Helvetica"/>
                  <a:cs typeface="Helvetica"/>
                  <a:sym typeface="Helvetica"/>
                </a:defRPr>
              </a:lvl1pPr>
            </a:lstStyle>
            <a:p>
              <a:r>
                <a:rPr sz="1500"/>
                <a:t>3rd Collaboration Community Meeting, 8 Sep 2020, Thailand-Laos-Korea</a:t>
              </a:r>
            </a:p>
          </p:txBody>
        </p:sp>
      </p:grpSp>
    </p:spTree>
    <p:extLst>
      <p:ext uri="{BB962C8B-B14F-4D97-AF65-F5344CB8AC3E}">
        <p14:creationId xmlns:p14="http://schemas.microsoft.com/office/powerpoint/2010/main" val="11185344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6996" y="1451925"/>
            <a:ext cx="8929402" cy="4396075"/>
          </a:xfrm>
          <a:prstGeom prst="rect">
            <a:avLst/>
          </a:prstGeom>
          <a:noFill/>
        </p:spPr>
        <p:txBody>
          <a:bodyPr wrap="square" rtlCol="0">
            <a:spAutoFit/>
          </a:bodyPr>
          <a:lstStyle/>
          <a:p>
            <a:pPr marL="257162" indent="-257162" defTabSz="685766">
              <a:spcBef>
                <a:spcPts val="450"/>
              </a:spcBef>
              <a:buFont typeface="Arial" panose="020B0604020202020204" pitchFamily="34" charset="0"/>
              <a:buChar char="•"/>
              <a:defRPr/>
            </a:pPr>
            <a:r>
              <a:rPr lang="en-US" dirty="0">
                <a:solidFill>
                  <a:srgbClr val="C00000"/>
                </a:solidFill>
                <a:latin typeface="Times New Roman" panose="02020603050405020304" pitchFamily="18" charset="0"/>
                <a:cs typeface="Times New Roman" panose="02020603050405020304" pitchFamily="18" charset="0"/>
              </a:rPr>
              <a:t>OF@TEIN+ Playground: Overview</a:t>
            </a:r>
          </a:p>
          <a:p>
            <a:pPr marL="600045" lvl="1" indent="-257162" defTabSz="685766">
              <a:buFont typeface="Wingdings" panose="05000000000000000000" pitchFamily="2" charset="2"/>
              <a:buChar char="§"/>
              <a:defRPr/>
            </a:pPr>
            <a:r>
              <a:rPr lang="en-US" sz="1600" dirty="0">
                <a:solidFill>
                  <a:prstClr val="black">
                    <a:lumMod val="75000"/>
                    <a:lumOff val="25000"/>
                  </a:prstClr>
                </a:solidFill>
                <a:latin typeface="Times New Roman" panose="02020603050405020304" pitchFamily="18" charset="0"/>
                <a:cs typeface="Times New Roman" panose="02020603050405020304" pitchFamily="18" charset="0"/>
              </a:rPr>
              <a:t>Cloud-native Computing</a:t>
            </a:r>
          </a:p>
          <a:p>
            <a:pPr marL="600045" lvl="1" indent="-257162" defTabSz="685766">
              <a:buFont typeface="Wingdings" panose="05000000000000000000" pitchFamily="2" charset="2"/>
              <a:buChar char="§"/>
              <a:defRPr/>
            </a:pPr>
            <a:r>
              <a:rPr lang="en-US" sz="1600" dirty="0">
                <a:solidFill>
                  <a:prstClr val="black">
                    <a:lumMod val="75000"/>
                    <a:lumOff val="25000"/>
                  </a:prstClr>
                </a:solidFill>
                <a:latin typeface="Times New Roman" panose="02020603050405020304" pitchFamily="18" charset="0"/>
                <a:cs typeface="Times New Roman" panose="02020603050405020304" pitchFamily="18" charset="0"/>
              </a:rPr>
              <a:t>Production-focused Playground Tower </a:t>
            </a:r>
          </a:p>
          <a:p>
            <a:pPr marL="257162" indent="-257162" defTabSz="685766">
              <a:spcBef>
                <a:spcPts val="450"/>
              </a:spcBef>
              <a:buFont typeface="Arial" panose="020B0604020202020204" pitchFamily="34" charset="0"/>
              <a:buChar char="•"/>
            </a:pPr>
            <a:r>
              <a:rPr lang="en-US" altLang="ko-KR" dirty="0">
                <a:solidFill>
                  <a:srgbClr val="C00000"/>
                </a:solidFill>
                <a:latin typeface="Times New Roman" panose="02020603050405020304" pitchFamily="18" charset="0"/>
                <a:cs typeface="Times New Roman" panose="02020603050405020304" pitchFamily="18" charset="0"/>
              </a:rPr>
              <a:t>Maintaining Operations of OF@TEIN+ Playground</a:t>
            </a:r>
            <a:endParaRPr lang="en-US" dirty="0">
              <a:solidFill>
                <a:srgbClr val="C00000"/>
              </a:solidFill>
              <a:latin typeface="Times New Roman" panose="02020603050405020304" pitchFamily="18" charset="0"/>
              <a:cs typeface="Times New Roman" panose="02020603050405020304" pitchFamily="18" charset="0"/>
            </a:endParaRPr>
          </a:p>
          <a:p>
            <a:pPr marL="600062" lvl="1" indent="-257162" defTabSz="685766">
              <a:spcBef>
                <a:spcPts val="45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0: Requirements and Issues</a:t>
            </a:r>
          </a:p>
          <a:p>
            <a:pPr marL="600062" lvl="1" indent="-257162" defTabSz="685766">
              <a:spcBef>
                <a:spcPts val="450"/>
              </a:spcBef>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Step 1: </a:t>
            </a:r>
            <a:r>
              <a:rPr lang="en-US" altLang="ko-KR" sz="1600" dirty="0">
                <a:solidFill>
                  <a:prstClr val="black"/>
                </a:solidFill>
                <a:latin typeface="Times New Roman" panose="02020603050405020304" pitchFamily="18" charset="0"/>
                <a:cs typeface="Times New Roman" panose="02020603050405020304" pitchFamily="18" charset="0"/>
              </a:rPr>
              <a:t>Maintaining persistence SmartX Multi-View Visibility</a:t>
            </a:r>
            <a:endParaRPr lang="en-US" sz="1600" dirty="0">
              <a:latin typeface="Times New Roman" panose="02020603050405020304" pitchFamily="18" charset="0"/>
              <a:cs typeface="Times New Roman" panose="02020603050405020304" pitchFamily="18" charset="0"/>
            </a:endParaRPr>
          </a:p>
          <a:p>
            <a:pPr marL="600062" lvl="1" indent="-257162" defTabSz="685766">
              <a:spcBef>
                <a:spcPts val="450"/>
              </a:spcBef>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Step 2: Design for Maintaining Persistent Playground Visibility</a:t>
            </a:r>
          </a:p>
          <a:p>
            <a:pPr marL="557213" lvl="2" indent="-214313" defTabSz="685766">
              <a:spcBef>
                <a:spcPts val="450"/>
              </a:spcBef>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Step 3: Maintaining Persistent Playground Operations (Visibility) for Service Developers and Operators</a:t>
            </a:r>
          </a:p>
          <a:p>
            <a:pPr marL="557213" lvl="2" indent="-214313" defTabSz="685766">
              <a:spcBef>
                <a:spcPts val="450"/>
              </a:spcBef>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Step 4: Results and Verification</a:t>
            </a:r>
          </a:p>
          <a:p>
            <a:pPr marL="685800" lvl="4">
              <a:spcBef>
                <a:spcPts val="750"/>
              </a:spcBef>
              <a:buFont typeface="Wingdings" pitchFamily="2" charset="2"/>
              <a:buChar char="§"/>
              <a:defRPr/>
            </a:pPr>
            <a:r>
              <a:rPr lang="en-US" sz="1600" dirty="0">
                <a:latin typeface="Times New Roman" panose="02020603050405020304" pitchFamily="18" charset="0"/>
                <a:cs typeface="Times New Roman" panose="02020603050405020304" pitchFamily="18" charset="0"/>
              </a:rPr>
              <a:t>[4-1] Pre-processing Visibility Data</a:t>
            </a:r>
          </a:p>
          <a:p>
            <a:pPr marL="685800" lvl="4">
              <a:spcBef>
                <a:spcPts val="750"/>
              </a:spcBef>
              <a:buFont typeface="Wingdings" pitchFamily="2" charset="2"/>
              <a:buChar char="§"/>
              <a:defRPr/>
            </a:pPr>
            <a:r>
              <a:rPr lang="en-US" sz="1600" dirty="0">
                <a:latin typeface="Times New Roman" panose="02020603050405020304" pitchFamily="18" charset="0"/>
                <a:cs typeface="Times New Roman" panose="02020603050405020304" pitchFamily="18" charset="0"/>
              </a:rPr>
              <a:t>[4-2] Maintaining SmartX Multi-View Visibility : Results of Implementation Use Cases</a:t>
            </a:r>
          </a:p>
          <a:p>
            <a:pPr marL="685800" lvl="4">
              <a:spcBef>
                <a:spcPts val="750"/>
              </a:spcBef>
              <a:buFont typeface="Wingdings" pitchFamily="2" charset="2"/>
              <a:buChar char="§"/>
              <a:defRPr/>
            </a:pPr>
            <a:r>
              <a:rPr lang="en-US" sz="1600" dirty="0">
                <a:latin typeface="Times New Roman" panose="02020603050405020304" pitchFamily="18" charset="0"/>
                <a:cs typeface="Times New Roman" panose="02020603050405020304" pitchFamily="18" charset="0"/>
              </a:rPr>
              <a:t>[4-3] </a:t>
            </a:r>
            <a:r>
              <a:rPr lang="en-US" sz="1600" dirty="0" err="1">
                <a:latin typeface="Times New Roman" panose="02020603050405020304" pitchFamily="18" charset="0"/>
                <a:cs typeface="Times New Roman" panose="02020603050405020304" pitchFamily="18" charset="0"/>
              </a:rPr>
              <a:t>Spatio</a:t>
            </a:r>
            <a:r>
              <a:rPr lang="en-US" sz="1600" dirty="0">
                <a:latin typeface="Times New Roman" panose="02020603050405020304" pitchFamily="18" charset="0"/>
                <a:cs typeface="Times New Roman" panose="02020603050405020304" pitchFamily="18" charset="0"/>
              </a:rPr>
              <a:t>-temporal Summarized Visualization</a:t>
            </a:r>
          </a:p>
          <a:p>
            <a:pPr marL="685800" lvl="4">
              <a:spcBef>
                <a:spcPts val="750"/>
              </a:spcBef>
              <a:buFont typeface="Wingdings" pitchFamily="2" charset="2"/>
              <a:buChar char="§"/>
              <a:defRPr/>
            </a:pPr>
            <a:r>
              <a:rPr lang="en-US" sz="1600" dirty="0">
                <a:latin typeface="Times New Roman" panose="02020603050405020304" pitchFamily="18" charset="0"/>
                <a:cs typeface="Times New Roman" panose="02020603050405020304" pitchFamily="18" charset="0"/>
              </a:rPr>
              <a:t>[4-4] </a:t>
            </a:r>
            <a:r>
              <a:rPr lang="en-US" altLang="ko-KR" sz="1600" dirty="0">
                <a:latin typeface="Times New Roman" panose="02020603050405020304" pitchFamily="18" charset="0"/>
                <a:cs typeface="Times New Roman" panose="02020603050405020304" pitchFamily="18" charset="0"/>
              </a:rPr>
              <a:t>Verifying SmartX Containerized IoT-Cloud service with IoT Devices </a:t>
            </a:r>
            <a:endParaRPr lang="en-US" altLang="ko-KR" sz="1600" b="1" dirty="0">
              <a:solidFill>
                <a:prstClr val="black"/>
              </a:solidFill>
              <a:latin typeface="Times New Roman" pitchFamily="18" charset="0"/>
              <a:cs typeface="Times New Roman" pitchFamily="18" charset="0"/>
            </a:endParaRPr>
          </a:p>
        </p:txBody>
      </p:sp>
      <p:sp>
        <p:nvSpPr>
          <p:cNvPr id="8" name="제목 1"/>
          <p:cNvSpPr txBox="1">
            <a:spLocks/>
          </p:cNvSpPr>
          <p:nvPr/>
        </p:nvSpPr>
        <p:spPr>
          <a:xfrm>
            <a:off x="0" y="756913"/>
            <a:ext cx="9144000" cy="518028"/>
          </a:xfrm>
          <a:prstGeom prst="rect">
            <a:avLst/>
          </a:prstGeom>
          <a:solidFill>
            <a:schemeClr val="accent1">
              <a:lumMod val="20000"/>
              <a:lumOff val="80000"/>
            </a:schemeClr>
          </a:solidFill>
          <a:ln>
            <a:solidFill>
              <a:schemeClr val="accent1">
                <a:lumMod val="20000"/>
                <a:lumOff val="80000"/>
              </a:schemeClr>
            </a:solidFill>
          </a:ln>
        </p:spPr>
        <p:txBody>
          <a:bodyPr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514350">
              <a:defRPr/>
            </a:pPr>
            <a:r>
              <a:rPr lang="en-US" altLang="ko-KR" sz="2800" dirty="0">
                <a:solidFill>
                  <a:prstClr val="black"/>
                </a:solidFill>
                <a:latin typeface="Times New Roman" panose="02020603050405020304" pitchFamily="18" charset="0"/>
                <a:cs typeface="Times New Roman" panose="02020603050405020304" pitchFamily="18" charset="0"/>
              </a:rPr>
              <a:t>Outline</a:t>
            </a:r>
            <a:endParaRPr lang="en-US" sz="2800" b="1" dirty="0">
              <a:solidFill>
                <a:prstClr val="black"/>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defTabSz="685766">
              <a:defRPr/>
            </a:pPr>
            <a:fld id="{71C72C17-CB50-4EB5-8129-1BA18AAFB296}" type="slidenum">
              <a:rPr lang="en-US" smtClean="0">
                <a:solidFill>
                  <a:prstClr val="black">
                    <a:tint val="75000"/>
                  </a:prstClr>
                </a:solidFill>
              </a:rPr>
              <a:pPr defTabSz="685766">
                <a:defRPr/>
              </a:pPr>
              <a:t>3</a:t>
            </a:fld>
            <a:endParaRPr lang="en-US">
              <a:solidFill>
                <a:prstClr val="black">
                  <a:tint val="75000"/>
                </a:prstClr>
              </a:solidFill>
            </a:endParaRPr>
          </a:p>
        </p:txBody>
      </p:sp>
      <p:grpSp>
        <p:nvGrpSpPr>
          <p:cNvPr id="21" name="Group"/>
          <p:cNvGrpSpPr/>
          <p:nvPr/>
        </p:nvGrpSpPr>
        <p:grpSpPr>
          <a:xfrm>
            <a:off x="163549" y="24068"/>
            <a:ext cx="8980451" cy="687114"/>
            <a:chOff x="0" y="0"/>
            <a:chExt cx="12847721" cy="884861"/>
          </a:xfrm>
        </p:grpSpPr>
        <p:pic>
          <p:nvPicPr>
            <p:cNvPr id="22" name="ChulaEngineering-2.png" descr="ChulaEngineering-2.png"/>
            <p:cNvPicPr>
              <a:picLocks noChangeAspect="1"/>
            </p:cNvPicPr>
            <p:nvPr/>
          </p:nvPicPr>
          <p:blipFill>
            <a:blip r:embed="rId3"/>
            <a:stretch>
              <a:fillRect/>
            </a:stretch>
          </p:blipFill>
          <p:spPr>
            <a:xfrm>
              <a:off x="0" y="186787"/>
              <a:ext cx="2583075" cy="399152"/>
            </a:xfrm>
            <a:prstGeom prst="rect">
              <a:avLst/>
            </a:prstGeom>
            <a:ln w="12700" cap="flat">
              <a:noFill/>
              <a:miter lim="400000"/>
            </a:ln>
            <a:effectLst/>
          </p:spPr>
        </p:pic>
        <p:pic>
          <p:nvPicPr>
            <p:cNvPr id="23" name="Screen Shot 2561-03-12 at 2.51.54 AM.png" descr="Screen Shot 2561-03-12 at 2.51.54 AM.png"/>
            <p:cNvPicPr>
              <a:picLocks noChangeAspect="1"/>
            </p:cNvPicPr>
            <p:nvPr/>
          </p:nvPicPr>
          <p:blipFill>
            <a:blip r:embed="rId4"/>
            <a:stretch>
              <a:fillRect/>
            </a:stretch>
          </p:blipFill>
          <p:spPr>
            <a:xfrm>
              <a:off x="2766034" y="84879"/>
              <a:ext cx="601556" cy="564423"/>
            </a:xfrm>
            <a:prstGeom prst="rect">
              <a:avLst/>
            </a:prstGeom>
            <a:ln w="12700" cap="flat">
              <a:noFill/>
              <a:miter lim="400000"/>
            </a:ln>
            <a:effectLst/>
          </p:spPr>
        </p:pic>
        <p:pic>
          <p:nvPicPr>
            <p:cNvPr id="24" name="Screen Shot 2561-03-12 at 2.53.24 AM.png" descr="Screen Shot 2561-03-12 at 2.53.24 AM.png"/>
            <p:cNvPicPr>
              <a:picLocks noChangeAspect="1"/>
            </p:cNvPicPr>
            <p:nvPr/>
          </p:nvPicPr>
          <p:blipFill>
            <a:blip r:embed="rId5"/>
            <a:stretch>
              <a:fillRect/>
            </a:stretch>
          </p:blipFill>
          <p:spPr>
            <a:xfrm>
              <a:off x="7383626" y="84879"/>
              <a:ext cx="1631834" cy="564423"/>
            </a:xfrm>
            <a:prstGeom prst="rect">
              <a:avLst/>
            </a:prstGeom>
            <a:ln w="12700" cap="flat">
              <a:noFill/>
              <a:miter lim="400000"/>
            </a:ln>
            <a:effectLst/>
          </p:spPr>
        </p:pic>
        <p:pic>
          <p:nvPicPr>
            <p:cNvPr id="25" name="Screen Shot 2561-03-12 at 2.54.53 AM.png" descr="Screen Shot 2561-03-12 at 2.54.53 AM.png"/>
            <p:cNvPicPr>
              <a:picLocks noChangeAspect="1"/>
            </p:cNvPicPr>
            <p:nvPr/>
          </p:nvPicPr>
          <p:blipFill>
            <a:blip r:embed="rId6"/>
            <a:stretch>
              <a:fillRect/>
            </a:stretch>
          </p:blipFill>
          <p:spPr>
            <a:xfrm>
              <a:off x="4489410" y="65254"/>
              <a:ext cx="1777484" cy="603674"/>
            </a:xfrm>
            <a:prstGeom prst="rect">
              <a:avLst/>
            </a:prstGeom>
            <a:ln w="12700" cap="flat">
              <a:noFill/>
              <a:miter lim="400000"/>
            </a:ln>
            <a:effectLst/>
          </p:spPr>
        </p:pic>
        <p:pic>
          <p:nvPicPr>
            <p:cNvPr id="26" name="Logo-nuol.gif" descr="Logo-nuol.gif"/>
            <p:cNvPicPr>
              <a:picLocks noChangeAspect="1"/>
            </p:cNvPicPr>
            <p:nvPr/>
          </p:nvPicPr>
          <p:blipFill>
            <a:blip r:embed="rId7"/>
            <a:stretch>
              <a:fillRect/>
            </a:stretch>
          </p:blipFill>
          <p:spPr>
            <a:xfrm>
              <a:off x="6543048" y="33389"/>
              <a:ext cx="564424" cy="851473"/>
            </a:xfrm>
            <a:prstGeom prst="rect">
              <a:avLst/>
            </a:prstGeom>
            <a:ln w="12700" cap="flat">
              <a:noFill/>
              <a:miter lim="400000"/>
            </a:ln>
            <a:effectLst/>
          </p:spPr>
        </p:pic>
        <p:pic>
          <p:nvPicPr>
            <p:cNvPr id="27" name="todailogo.png" descr="todailogo.png"/>
            <p:cNvPicPr>
              <a:picLocks noChangeAspect="1"/>
            </p:cNvPicPr>
            <p:nvPr/>
          </p:nvPicPr>
          <p:blipFill>
            <a:blip r:embed="rId8"/>
            <a:stretch>
              <a:fillRect/>
            </a:stretch>
          </p:blipFill>
          <p:spPr>
            <a:xfrm>
              <a:off x="3626663" y="65254"/>
              <a:ext cx="603674" cy="603674"/>
            </a:xfrm>
            <a:prstGeom prst="rect">
              <a:avLst/>
            </a:prstGeom>
            <a:ln w="12700" cap="flat">
              <a:noFill/>
              <a:miter lim="400000"/>
            </a:ln>
            <a:effectLst/>
          </p:spPr>
        </p:pic>
        <p:grpSp>
          <p:nvGrpSpPr>
            <p:cNvPr id="28" name="Group"/>
            <p:cNvGrpSpPr/>
            <p:nvPr/>
          </p:nvGrpSpPr>
          <p:grpSpPr>
            <a:xfrm>
              <a:off x="9103395" y="0"/>
              <a:ext cx="3744327" cy="734182"/>
              <a:chOff x="0" y="0"/>
              <a:chExt cx="3744326" cy="734181"/>
            </a:xfrm>
          </p:grpSpPr>
          <p:pic>
            <p:nvPicPr>
              <p:cNvPr id="29" name="Screen Shot 2561-03-12 at 2.45.57 AM.png" descr="Screen Shot 2561-03-12 at 2.45.57 AM.png"/>
              <p:cNvPicPr>
                <a:picLocks noChangeAspect="1"/>
              </p:cNvPicPr>
              <p:nvPr/>
            </p:nvPicPr>
            <p:blipFill>
              <a:blip r:embed="rId9"/>
              <a:stretch>
                <a:fillRect/>
              </a:stretch>
            </p:blipFill>
            <p:spPr>
              <a:xfrm>
                <a:off x="0" y="0"/>
                <a:ext cx="3744327" cy="734182"/>
              </a:xfrm>
              <a:prstGeom prst="rect">
                <a:avLst/>
              </a:prstGeom>
              <a:ln w="12700" cap="flat">
                <a:noFill/>
                <a:miter lim="400000"/>
              </a:ln>
              <a:effectLst/>
            </p:spPr>
          </p:pic>
          <p:pic>
            <p:nvPicPr>
              <p:cNvPr id="30" name="Screen Shot 2562-12-09 at 12.01.28 PM.png" descr="Screen Shot 2562-12-09 at 12.01.28 PM.png"/>
              <p:cNvPicPr>
                <a:picLocks noChangeAspect="1"/>
              </p:cNvPicPr>
              <p:nvPr/>
            </p:nvPicPr>
            <p:blipFill>
              <a:blip r:embed="rId10"/>
              <a:stretch>
                <a:fillRect/>
              </a:stretch>
            </p:blipFill>
            <p:spPr>
              <a:xfrm>
                <a:off x="1768442" y="157272"/>
                <a:ext cx="753149" cy="493732"/>
              </a:xfrm>
              <a:prstGeom prst="rect">
                <a:avLst/>
              </a:prstGeom>
              <a:ln w="12700" cap="flat">
                <a:noFill/>
                <a:miter lim="400000"/>
              </a:ln>
              <a:effectLst/>
            </p:spPr>
          </p:pic>
        </p:grpSp>
      </p:grpSp>
      <p:grpSp>
        <p:nvGrpSpPr>
          <p:cNvPr id="31" name="Group"/>
          <p:cNvGrpSpPr/>
          <p:nvPr/>
        </p:nvGrpSpPr>
        <p:grpSpPr>
          <a:xfrm>
            <a:off x="1084659" y="6107844"/>
            <a:ext cx="7323058" cy="684744"/>
            <a:chOff x="0" y="0"/>
            <a:chExt cx="12184489" cy="1059885"/>
          </a:xfrm>
        </p:grpSpPr>
        <p:pic>
          <p:nvPicPr>
            <p:cNvPr id="32" name="image10.png" descr="image10.png"/>
            <p:cNvPicPr>
              <a:picLocks noChangeAspect="1"/>
            </p:cNvPicPr>
            <p:nvPr/>
          </p:nvPicPr>
          <p:blipFill>
            <a:blip r:embed="rId11"/>
            <a:stretch>
              <a:fillRect/>
            </a:stretch>
          </p:blipFill>
          <p:spPr>
            <a:xfrm>
              <a:off x="0" y="0"/>
              <a:ext cx="1404311" cy="1059886"/>
            </a:xfrm>
            <a:prstGeom prst="rect">
              <a:avLst/>
            </a:prstGeom>
            <a:ln w="12700" cap="flat">
              <a:noFill/>
              <a:miter lim="400000"/>
            </a:ln>
            <a:effectLst/>
          </p:spPr>
        </p:pic>
        <p:sp>
          <p:nvSpPr>
            <p:cNvPr id="33"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spTree>
    <p:extLst>
      <p:ext uri="{BB962C8B-B14F-4D97-AF65-F5344CB8AC3E}">
        <p14:creationId xmlns:p14="http://schemas.microsoft.com/office/powerpoint/2010/main" val="397190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24424" y="871943"/>
            <a:ext cx="4797726" cy="490745"/>
          </a:xfrm>
        </p:spPr>
        <p:txBody>
          <a:bodyPr>
            <a:normAutofit fontScale="90000"/>
          </a:bodyPr>
          <a:lstStyle/>
          <a:p>
            <a:r>
              <a:rPr lang="en-US" altLang="ko-KR" sz="3600" dirty="0">
                <a:latin typeface="Times New Roman" panose="02020603050405020304" pitchFamily="18" charset="0"/>
                <a:cs typeface="Times New Roman" panose="02020603050405020304" pitchFamily="18" charset="0"/>
              </a:rPr>
              <a:t>Cloud-native Computing</a:t>
            </a:r>
            <a:endParaRPr lang="ko-KR" altLang="en-US" sz="36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100013" y="2913310"/>
            <a:ext cx="5136555" cy="2308324"/>
          </a:xfrm>
          <a:prstGeom prst="rect">
            <a:avLst/>
          </a:prstGeom>
          <a:noFill/>
        </p:spPr>
        <p:txBody>
          <a:bodyPr wrap="square" rtlCol="0">
            <a:spAutoFit/>
          </a:bodyPr>
          <a:lstStyle/>
          <a:p>
            <a:pPr algn="ctr" fontAlgn="base" latinLnBrk="1">
              <a:spcBef>
                <a:spcPct val="0"/>
              </a:spcBef>
              <a:spcAft>
                <a:spcPct val="0"/>
              </a:spcAft>
              <a:defRPr/>
            </a:pPr>
            <a:r>
              <a:rPr kumimoji="1" lang="en-US" altLang="ko-KR" dirty="0">
                <a:solidFill>
                  <a:srgbClr val="000000"/>
                </a:solidFill>
                <a:latin typeface="Times New Roman" panose="02020603050405020304" pitchFamily="18" charset="0"/>
                <a:ea typeface="굴림" pitchFamily="50" charset="-127"/>
                <a:cs typeface="Times New Roman" panose="02020603050405020304" pitchFamily="18" charset="0"/>
              </a:rPr>
              <a:t>Cloud native computing uses an open source software stack to be:</a:t>
            </a:r>
          </a:p>
          <a:p>
            <a:pPr marL="257175" indent="-257175" fontAlgn="base" latinLnBrk="1">
              <a:spcBef>
                <a:spcPct val="0"/>
              </a:spcBef>
              <a:spcAft>
                <a:spcPct val="0"/>
              </a:spcAft>
              <a:buFont typeface="Arial" panose="020B0604020202020204" pitchFamily="34" charset="0"/>
              <a:buChar char="•"/>
              <a:defRPr/>
            </a:pPr>
            <a:r>
              <a:rPr kumimoji="1" lang="en-US" altLang="ko-KR" dirty="0">
                <a:solidFill>
                  <a:srgbClr val="000000"/>
                </a:solidFill>
                <a:latin typeface="Times New Roman" panose="02020603050405020304" pitchFamily="18" charset="0"/>
                <a:ea typeface="굴림" pitchFamily="50" charset="-127"/>
                <a:cs typeface="Times New Roman" panose="02020603050405020304" pitchFamily="18" charset="0"/>
              </a:rPr>
              <a:t>Containerized</a:t>
            </a:r>
          </a:p>
          <a:p>
            <a:pPr marL="257175" indent="-257175" fontAlgn="base" latinLnBrk="1">
              <a:spcBef>
                <a:spcPct val="0"/>
              </a:spcBef>
              <a:spcAft>
                <a:spcPct val="0"/>
              </a:spcAft>
              <a:buFont typeface="Arial" panose="020B0604020202020204" pitchFamily="34" charset="0"/>
              <a:buChar char="•"/>
              <a:defRPr/>
            </a:pPr>
            <a:endParaRPr kumimoji="1" lang="en-US" altLang="ko-KR" dirty="0">
              <a:solidFill>
                <a:srgbClr val="000000"/>
              </a:solidFill>
              <a:latin typeface="Times New Roman" panose="02020603050405020304" pitchFamily="18" charset="0"/>
              <a:ea typeface="굴림" pitchFamily="50" charset="-127"/>
              <a:cs typeface="Times New Roman" panose="02020603050405020304" pitchFamily="18" charset="0"/>
            </a:endParaRPr>
          </a:p>
          <a:p>
            <a:pPr marL="257175" indent="-257175" fontAlgn="base" latinLnBrk="1">
              <a:spcBef>
                <a:spcPct val="0"/>
              </a:spcBef>
              <a:spcAft>
                <a:spcPct val="0"/>
              </a:spcAft>
              <a:buFont typeface="Arial" panose="020B0604020202020204" pitchFamily="34" charset="0"/>
              <a:buChar char="•"/>
              <a:defRPr/>
            </a:pPr>
            <a:endParaRPr kumimoji="1" lang="en-US" altLang="ko-KR" dirty="0">
              <a:solidFill>
                <a:srgbClr val="000000"/>
              </a:solidFill>
              <a:latin typeface="Times New Roman" panose="02020603050405020304" pitchFamily="18" charset="0"/>
              <a:ea typeface="굴림" pitchFamily="50" charset="-127"/>
              <a:cs typeface="Times New Roman" panose="02020603050405020304" pitchFamily="18" charset="0"/>
            </a:endParaRPr>
          </a:p>
          <a:p>
            <a:pPr marL="257175" indent="-257175" fontAlgn="base" latinLnBrk="1">
              <a:spcBef>
                <a:spcPct val="0"/>
              </a:spcBef>
              <a:spcAft>
                <a:spcPct val="0"/>
              </a:spcAft>
              <a:buFont typeface="Arial" panose="020B0604020202020204" pitchFamily="34" charset="0"/>
              <a:buChar char="•"/>
              <a:defRPr/>
            </a:pPr>
            <a:r>
              <a:rPr kumimoji="1" lang="en-US" altLang="ko-KR" dirty="0">
                <a:solidFill>
                  <a:srgbClr val="000000"/>
                </a:solidFill>
                <a:latin typeface="Times New Roman" panose="02020603050405020304" pitchFamily="18" charset="0"/>
                <a:ea typeface="굴림" pitchFamily="50" charset="-127"/>
                <a:cs typeface="Times New Roman" panose="02020603050405020304" pitchFamily="18" charset="0"/>
              </a:rPr>
              <a:t>Dynamically orchestrated</a:t>
            </a:r>
          </a:p>
          <a:p>
            <a:pPr marL="257175" indent="-257175" fontAlgn="base" latinLnBrk="1">
              <a:spcBef>
                <a:spcPct val="0"/>
              </a:spcBef>
              <a:spcAft>
                <a:spcPct val="0"/>
              </a:spcAft>
              <a:buFont typeface="Arial" panose="020B0604020202020204" pitchFamily="34" charset="0"/>
              <a:buChar char="•"/>
              <a:defRPr/>
            </a:pPr>
            <a:endParaRPr kumimoji="1" lang="en-US" altLang="ko-KR" dirty="0">
              <a:solidFill>
                <a:srgbClr val="000000"/>
              </a:solidFill>
              <a:latin typeface="Times New Roman" panose="02020603050405020304" pitchFamily="18" charset="0"/>
              <a:ea typeface="굴림" pitchFamily="50" charset="-127"/>
              <a:cs typeface="Times New Roman" panose="02020603050405020304" pitchFamily="18" charset="0"/>
            </a:endParaRPr>
          </a:p>
          <a:p>
            <a:pPr marL="257175" indent="-257175" fontAlgn="base" latinLnBrk="1">
              <a:spcBef>
                <a:spcPct val="0"/>
              </a:spcBef>
              <a:spcAft>
                <a:spcPct val="0"/>
              </a:spcAft>
              <a:buFont typeface="Arial" panose="020B0604020202020204" pitchFamily="34" charset="0"/>
              <a:buChar char="•"/>
              <a:defRPr/>
            </a:pPr>
            <a:r>
              <a:rPr kumimoji="1" lang="en-US" altLang="ko-KR" dirty="0">
                <a:solidFill>
                  <a:srgbClr val="000000"/>
                </a:solidFill>
                <a:latin typeface="Times New Roman" panose="02020603050405020304" pitchFamily="18" charset="0"/>
                <a:ea typeface="굴림" pitchFamily="50" charset="-127"/>
                <a:cs typeface="Times New Roman" panose="02020603050405020304" pitchFamily="18" charset="0"/>
              </a:rPr>
              <a:t>Microservices oriented</a:t>
            </a:r>
          </a:p>
        </p:txBody>
      </p:sp>
      <p:pic>
        <p:nvPicPr>
          <p:cNvPr id="25" name="Picture 2" descr="cloud native computing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884" y="1038651"/>
            <a:ext cx="2040091" cy="32403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403731" y="2997790"/>
            <a:ext cx="2580890" cy="1246495"/>
          </a:xfrm>
          <a:prstGeom prst="rect">
            <a:avLst/>
          </a:prstGeom>
          <a:noFill/>
          <a:ln>
            <a:solidFill>
              <a:schemeClr val="accent1"/>
            </a:solidFill>
          </a:ln>
        </p:spPr>
        <p:txBody>
          <a:bodyPr wrap="square" rtlCol="0">
            <a:spAutoFit/>
          </a:bodyPr>
          <a:lstStyle/>
          <a:p>
            <a:pPr algn="ctr" fontAlgn="base" latinLnBrk="1">
              <a:spcBef>
                <a:spcPct val="0"/>
              </a:spcBef>
              <a:spcAft>
                <a:spcPct val="0"/>
              </a:spcAft>
              <a:defRPr/>
            </a:pPr>
            <a:r>
              <a:rPr kumimoji="1" lang="en-US" altLang="ko-KR" sz="1500" dirty="0" err="1">
                <a:solidFill>
                  <a:srgbClr val="000000"/>
                </a:solidFill>
                <a:latin typeface="Times New Roman" panose="02020603050405020304" pitchFamily="18" charset="0"/>
                <a:ea typeface="굴림" pitchFamily="50" charset="-127"/>
                <a:cs typeface="Times New Roman" panose="02020603050405020304" pitchFamily="18" charset="0"/>
              </a:rPr>
              <a:t>microservices</a:t>
            </a:r>
            <a:r>
              <a:rPr kumimoji="1" lang="en-US" altLang="ko-KR" sz="1500" dirty="0">
                <a:solidFill>
                  <a:srgbClr val="000000"/>
                </a:solidFill>
                <a:latin typeface="Times New Roman" panose="02020603050405020304" pitchFamily="18" charset="0"/>
                <a:ea typeface="굴림" pitchFamily="50" charset="-127"/>
                <a:cs typeface="Times New Roman" panose="02020603050405020304" pitchFamily="18" charset="0"/>
              </a:rPr>
              <a:t> + automation + DevOps </a:t>
            </a:r>
          </a:p>
          <a:p>
            <a:pPr algn="ctr" fontAlgn="base" latinLnBrk="1">
              <a:spcBef>
                <a:spcPct val="0"/>
              </a:spcBef>
              <a:spcAft>
                <a:spcPct val="0"/>
              </a:spcAft>
              <a:defRPr/>
            </a:pPr>
            <a:r>
              <a:rPr kumimoji="1" lang="en-US" altLang="ko-KR" sz="1500" dirty="0">
                <a:solidFill>
                  <a:srgbClr val="000000"/>
                </a:solidFill>
                <a:latin typeface="Times New Roman" panose="02020603050405020304" pitchFamily="18" charset="0"/>
                <a:ea typeface="굴림" pitchFamily="50" charset="-127"/>
                <a:cs typeface="Times New Roman" panose="02020603050405020304" pitchFamily="18" charset="0"/>
                <a:sym typeface="Wingdings" panose="05000000000000000000" pitchFamily="2" charset="2"/>
              </a:rPr>
              <a:t> </a:t>
            </a:r>
          </a:p>
          <a:p>
            <a:pPr algn="ctr" fontAlgn="base" latinLnBrk="1">
              <a:spcBef>
                <a:spcPct val="0"/>
              </a:spcBef>
              <a:spcAft>
                <a:spcPct val="0"/>
              </a:spcAft>
              <a:defRPr/>
            </a:pPr>
            <a:r>
              <a:rPr kumimoji="1" lang="en-US" altLang="ko-KR" sz="1500" dirty="0">
                <a:solidFill>
                  <a:srgbClr val="000000"/>
                </a:solidFill>
                <a:latin typeface="Times New Roman" panose="02020603050405020304" pitchFamily="18" charset="0"/>
                <a:ea typeface="굴림" pitchFamily="50" charset="-127"/>
                <a:cs typeface="Times New Roman" panose="02020603050405020304" pitchFamily="18" charset="0"/>
                <a:sym typeface="Wingdings" panose="05000000000000000000" pitchFamily="2" charset="2"/>
              </a:rPr>
              <a:t>A</a:t>
            </a:r>
            <a:r>
              <a:rPr kumimoji="1" lang="en-US" altLang="ko-KR" sz="1500" dirty="0">
                <a:solidFill>
                  <a:srgbClr val="000000"/>
                </a:solidFill>
                <a:latin typeface="Times New Roman" panose="02020603050405020304" pitchFamily="18" charset="0"/>
                <a:ea typeface="굴림" pitchFamily="50" charset="-127"/>
                <a:cs typeface="Times New Roman" panose="02020603050405020304" pitchFamily="18" charset="0"/>
              </a:rPr>
              <a:t>gility of software teams + </a:t>
            </a:r>
          </a:p>
          <a:p>
            <a:pPr algn="ctr" fontAlgn="base" latinLnBrk="1">
              <a:spcBef>
                <a:spcPct val="0"/>
              </a:spcBef>
              <a:spcAft>
                <a:spcPct val="0"/>
              </a:spcAft>
              <a:defRPr/>
            </a:pPr>
            <a:r>
              <a:rPr kumimoji="1" lang="en-US" altLang="ko-KR" sz="1500" dirty="0">
                <a:solidFill>
                  <a:srgbClr val="000000"/>
                </a:solidFill>
                <a:latin typeface="Times New Roman" panose="02020603050405020304" pitchFamily="18" charset="0"/>
                <a:ea typeface="굴림" pitchFamily="50" charset="-127"/>
                <a:cs typeface="Times New Roman" panose="02020603050405020304" pitchFamily="18" charset="0"/>
              </a:rPr>
              <a:t>Resilience of applications.</a:t>
            </a:r>
            <a:endParaRPr kumimoji="1" lang="ko-KR" altLang="en-US" sz="1350" dirty="0">
              <a:solidFill>
                <a:srgbClr val="000000"/>
              </a:solidFill>
              <a:latin typeface="Times New Roman" panose="02020603050405020304" pitchFamily="18" charset="0"/>
              <a:ea typeface="굴림" pitchFamily="50" charset="-127"/>
              <a:cs typeface="Times New Roman" panose="02020603050405020304" pitchFamily="18" charset="0"/>
            </a:endParaRPr>
          </a:p>
        </p:txBody>
      </p:sp>
      <p:pic>
        <p:nvPicPr>
          <p:cNvPr id="5" name="그림 4"/>
          <p:cNvPicPr>
            <a:picLocks noChangeAspect="1"/>
          </p:cNvPicPr>
          <p:nvPr/>
        </p:nvPicPr>
        <p:blipFill>
          <a:blip r:embed="rId4"/>
          <a:stretch>
            <a:fillRect/>
          </a:stretch>
        </p:blipFill>
        <p:spPr>
          <a:xfrm>
            <a:off x="100014" y="1595182"/>
            <a:ext cx="6224050" cy="1198367"/>
          </a:xfrm>
          <a:prstGeom prst="rect">
            <a:avLst/>
          </a:prstGeom>
          <a:ln w="12700">
            <a:solidFill>
              <a:srgbClr val="FF0000"/>
            </a:solidFill>
          </a:ln>
        </p:spPr>
      </p:pic>
      <p:pic>
        <p:nvPicPr>
          <p:cNvPr id="8" name="그림 7"/>
          <p:cNvPicPr>
            <a:picLocks noChangeAspect="1"/>
          </p:cNvPicPr>
          <p:nvPr/>
        </p:nvPicPr>
        <p:blipFill rotWithShape="1">
          <a:blip r:embed="rId5"/>
          <a:srcRect r="49326" b="12735"/>
          <a:stretch/>
        </p:blipFill>
        <p:spPr>
          <a:xfrm>
            <a:off x="6392023" y="1529396"/>
            <a:ext cx="2580890" cy="1447172"/>
          </a:xfrm>
          <a:prstGeom prst="rect">
            <a:avLst/>
          </a:prstGeom>
        </p:spPr>
      </p:pic>
      <p:grpSp>
        <p:nvGrpSpPr>
          <p:cNvPr id="3" name="그룹 2"/>
          <p:cNvGrpSpPr/>
          <p:nvPr/>
        </p:nvGrpSpPr>
        <p:grpSpPr>
          <a:xfrm>
            <a:off x="6926514" y="4192888"/>
            <a:ext cx="2049256" cy="722571"/>
            <a:chOff x="2497558" y="3520699"/>
            <a:chExt cx="2732341" cy="963428"/>
          </a:xfrm>
        </p:grpSpPr>
        <p:grpSp>
          <p:nvGrpSpPr>
            <p:cNvPr id="9" name="그룹 8"/>
            <p:cNvGrpSpPr/>
            <p:nvPr/>
          </p:nvGrpSpPr>
          <p:grpSpPr>
            <a:xfrm>
              <a:off x="2497558" y="3520699"/>
              <a:ext cx="1974936" cy="963428"/>
              <a:chOff x="3541603" y="4381290"/>
              <a:chExt cx="1974936" cy="963428"/>
            </a:xfrm>
          </p:grpSpPr>
          <p:pic>
            <p:nvPicPr>
              <p:cNvPr id="11" name="Picture 2" descr="lxd에 대한 이미지 검색결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41603" y="4918144"/>
                <a:ext cx="462972" cy="4265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p:cNvPicPr>
                <a:picLocks noChangeAspect="1" noChangeArrowheads="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47405" y="4381290"/>
                <a:ext cx="679321" cy="679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0" descr="runc container에 대한 이미지 검색결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82865" y="5011849"/>
                <a:ext cx="438009" cy="3051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rkt container에 대한 이미지 검색결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40153" y="4746596"/>
                <a:ext cx="676386" cy="28493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6" descr="singularity container에 대한 이미지 검색결과"/>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92131" y="3642050"/>
              <a:ext cx="637768" cy="564059"/>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20" name="Picture 3"/>
          <p:cNvPicPr>
            <a:picLocks noChangeAspect="1" noChangeArrowheads="1"/>
          </p:cNvPicPr>
          <p:nvPr/>
        </p:nvPicPr>
        <p:blipFill>
          <a:blip r:embed="rId11">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8032652" y="4702379"/>
            <a:ext cx="987412" cy="895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0" name="Picture 4" descr="service mesh interface에 대한 이미지 검색결과"/>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41025" y="4963093"/>
            <a:ext cx="1056184" cy="3965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그룹 6"/>
          <p:cNvGrpSpPr/>
          <p:nvPr/>
        </p:nvGrpSpPr>
        <p:grpSpPr>
          <a:xfrm>
            <a:off x="5236568" y="4474906"/>
            <a:ext cx="1982369" cy="1785482"/>
            <a:chOff x="5521370" y="1776361"/>
            <a:chExt cx="3622629" cy="2895690"/>
          </a:xfrm>
        </p:grpSpPr>
        <p:grpSp>
          <p:nvGrpSpPr>
            <p:cNvPr id="22" name="그룹 8"/>
            <p:cNvGrpSpPr/>
            <p:nvPr/>
          </p:nvGrpSpPr>
          <p:grpSpPr>
            <a:xfrm>
              <a:off x="5521370" y="1776361"/>
              <a:ext cx="3622629" cy="2895690"/>
              <a:chOff x="6678907" y="904649"/>
              <a:chExt cx="3479271" cy="3178725"/>
            </a:xfrm>
          </p:grpSpPr>
          <p:sp>
            <p:nvSpPr>
              <p:cNvPr id="32" name="막힌 원호 191"/>
              <p:cNvSpPr/>
              <p:nvPr/>
            </p:nvSpPr>
            <p:spPr>
              <a:xfrm rot="15413484">
                <a:off x="8131128" y="2056323"/>
                <a:ext cx="1977478" cy="2076623"/>
              </a:xfrm>
              <a:prstGeom prst="blockArc">
                <a:avLst>
                  <a:gd name="adj1" fmla="val 17005291"/>
                  <a:gd name="adj2" fmla="val 2"/>
                  <a:gd name="adj3" fmla="val 819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latinLnBrk="1">
                  <a:spcBef>
                    <a:spcPct val="0"/>
                  </a:spcBef>
                  <a:spcAft>
                    <a:spcPct val="0"/>
                  </a:spcAft>
                  <a:defRPr/>
                </a:pPr>
                <a:endParaRPr kumimoji="1" lang="ko-KR" altLang="en-US">
                  <a:solidFill>
                    <a:prstClr val="black"/>
                  </a:solidFill>
                  <a:latin typeface="맑은 고딕"/>
                  <a:ea typeface="맑은 고딕" panose="020B0503020000020004" pitchFamily="50" charset="-127"/>
                </a:endParaRPr>
              </a:p>
            </p:txBody>
          </p:sp>
          <p:pic>
            <p:nvPicPr>
              <p:cNvPr id="33" name="그림 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78907" y="904649"/>
                <a:ext cx="2213619" cy="2265182"/>
              </a:xfrm>
              <a:prstGeom prst="rect">
                <a:avLst/>
              </a:prstGeom>
            </p:spPr>
          </p:pic>
        </p:grpSp>
        <p:grpSp>
          <p:nvGrpSpPr>
            <p:cNvPr id="23" name="그룹 55"/>
            <p:cNvGrpSpPr/>
            <p:nvPr/>
          </p:nvGrpSpPr>
          <p:grpSpPr>
            <a:xfrm>
              <a:off x="5907348" y="3120398"/>
              <a:ext cx="1469255" cy="894850"/>
              <a:chOff x="4509220" y="620686"/>
              <a:chExt cx="2166872" cy="1887831"/>
            </a:xfrm>
          </p:grpSpPr>
          <p:sp>
            <p:nvSpPr>
              <p:cNvPr id="24" name="모서리가 둥근 직사각형 56"/>
              <p:cNvSpPr/>
              <p:nvPr/>
            </p:nvSpPr>
            <p:spPr>
              <a:xfrm>
                <a:off x="4509220" y="1374627"/>
                <a:ext cx="2166872" cy="11338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latinLnBrk="1">
                  <a:spcBef>
                    <a:spcPct val="0"/>
                  </a:spcBef>
                  <a:spcAft>
                    <a:spcPct val="0"/>
                  </a:spcAft>
                  <a:defRPr/>
                </a:pPr>
                <a:endParaRPr kumimoji="1" lang="en-US" altLang="ko-KR" sz="1500" b="1" dirty="0">
                  <a:solidFill>
                    <a:srgbClr val="3333FF"/>
                  </a:solidFill>
                  <a:latin typeface="맑은 고딕"/>
                  <a:ea typeface="맑은 고딕" panose="020B0503020000020004" pitchFamily="50" charset="-127"/>
                </a:endParaRPr>
              </a:p>
              <a:p>
                <a:pPr algn="ctr" defTabSz="685800" fontAlgn="base" latinLnBrk="1">
                  <a:spcBef>
                    <a:spcPct val="0"/>
                  </a:spcBef>
                  <a:spcAft>
                    <a:spcPct val="0"/>
                  </a:spcAft>
                  <a:defRPr/>
                </a:pPr>
                <a:endParaRPr kumimoji="1" lang="ko-KR" altLang="en-US" sz="1500" b="1" dirty="0">
                  <a:solidFill>
                    <a:srgbClr val="3333FF"/>
                  </a:solidFill>
                  <a:latin typeface="맑은 고딕"/>
                  <a:ea typeface="맑은 고딕" panose="020B0503020000020004" pitchFamily="50" charset="-127"/>
                </a:endParaRPr>
              </a:p>
            </p:txBody>
          </p:sp>
          <p:pic>
            <p:nvPicPr>
              <p:cNvPr id="27" name="Picture 4" descr="http://cfile22.uf.tistory.com/image/1531753B5077A4EA2F196F"/>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40152" y="1844824"/>
                <a:ext cx="611721" cy="593275"/>
              </a:xfrm>
              <a:prstGeom prst="rect">
                <a:avLst/>
              </a:prstGeom>
              <a:solidFill>
                <a:schemeClr val="bg1"/>
              </a:solidFill>
            </p:spPr>
          </p:pic>
          <p:pic>
            <p:nvPicPr>
              <p:cNvPr id="28"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32306" y="1833122"/>
                <a:ext cx="659774" cy="659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30" name="Picture 1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49711" y="1832061"/>
                <a:ext cx="683945" cy="60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434346"/>
                      </a:outerShdw>
                    </a:effectLst>
                  </a14:hiddenEffects>
                </a:ext>
              </a:extLst>
            </p:spPr>
          </p:pic>
          <p:pic>
            <p:nvPicPr>
              <p:cNvPr id="31"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634825" y="620686"/>
                <a:ext cx="1944471" cy="1211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34" name="TextBox 33"/>
          <p:cNvSpPr txBox="1"/>
          <p:nvPr/>
        </p:nvSpPr>
        <p:spPr>
          <a:xfrm>
            <a:off x="6141223" y="5377099"/>
            <a:ext cx="1789834" cy="553998"/>
          </a:xfrm>
          <a:prstGeom prst="rect">
            <a:avLst/>
          </a:prstGeom>
          <a:noFill/>
        </p:spPr>
        <p:txBody>
          <a:bodyPr wrap="square" rtlCol="0">
            <a:spAutoFit/>
          </a:bodyPr>
          <a:lstStyle/>
          <a:p>
            <a:pPr algn="ctr" defTabSz="685800" fontAlgn="base" latinLnBrk="1">
              <a:spcBef>
                <a:spcPct val="0"/>
              </a:spcBef>
              <a:spcAft>
                <a:spcPct val="0"/>
              </a:spcAft>
              <a:defRPr/>
            </a:pPr>
            <a:r>
              <a:rPr kumimoji="1" lang="en-US" altLang="ko-KR" sz="1500" dirty="0">
                <a:solidFill>
                  <a:srgbClr val="3333FF"/>
                </a:solidFill>
                <a:latin typeface="Times New Roman" panose="02020603050405020304" pitchFamily="18" charset="0"/>
                <a:ea typeface="굴림" pitchFamily="50" charset="-127"/>
                <a:cs typeface="Times New Roman" panose="02020603050405020304" pitchFamily="18" charset="0"/>
              </a:rPr>
              <a:t>SmartX</a:t>
            </a:r>
          </a:p>
          <a:p>
            <a:pPr algn="ctr" defTabSz="685800" fontAlgn="base" latinLnBrk="1">
              <a:spcBef>
                <a:spcPct val="0"/>
              </a:spcBef>
              <a:spcAft>
                <a:spcPct val="0"/>
              </a:spcAft>
              <a:defRPr/>
            </a:pPr>
            <a:r>
              <a:rPr kumimoji="1" lang="en-US" altLang="ko-KR" sz="1500" dirty="0">
                <a:solidFill>
                  <a:srgbClr val="3333FF"/>
                </a:solidFill>
                <a:latin typeface="Times New Roman" panose="02020603050405020304" pitchFamily="18" charset="0"/>
                <a:ea typeface="굴림" pitchFamily="50" charset="-127"/>
                <a:cs typeface="Times New Roman" panose="02020603050405020304" pitchFamily="18" charset="0"/>
              </a:rPr>
              <a:t>Open Playgrounds</a:t>
            </a:r>
            <a:endParaRPr kumimoji="1" lang="ko-KR" altLang="en-US" sz="1500" dirty="0">
              <a:solidFill>
                <a:srgbClr val="3333FF"/>
              </a:solidFill>
              <a:latin typeface="Times New Roman" panose="02020603050405020304" pitchFamily="18" charset="0"/>
              <a:ea typeface="굴림" pitchFamily="50" charset="-127"/>
              <a:cs typeface="Times New Roman" panose="02020603050405020304" pitchFamily="18" charset="0"/>
            </a:endParaRPr>
          </a:p>
        </p:txBody>
      </p:sp>
      <p:pic>
        <p:nvPicPr>
          <p:cNvPr id="35" name="그림 3"/>
          <p:cNvPicPr>
            <a:picLocks noChangeAspect="1"/>
          </p:cNvPicPr>
          <p:nvPr/>
        </p:nvPicPr>
        <p:blipFill>
          <a:blip r:embed="rId18"/>
          <a:stretch>
            <a:fillRect/>
          </a:stretch>
        </p:blipFill>
        <p:spPr>
          <a:xfrm>
            <a:off x="2636905" y="3977949"/>
            <a:ext cx="3062330" cy="1930066"/>
          </a:xfrm>
          <a:prstGeom prst="rect">
            <a:avLst/>
          </a:prstGeom>
        </p:spPr>
      </p:pic>
      <p:grpSp>
        <p:nvGrpSpPr>
          <p:cNvPr id="36" name="Group"/>
          <p:cNvGrpSpPr/>
          <p:nvPr/>
        </p:nvGrpSpPr>
        <p:grpSpPr>
          <a:xfrm>
            <a:off x="163549" y="24068"/>
            <a:ext cx="8980451" cy="687114"/>
            <a:chOff x="0" y="0"/>
            <a:chExt cx="12847721" cy="884861"/>
          </a:xfrm>
        </p:grpSpPr>
        <p:pic>
          <p:nvPicPr>
            <p:cNvPr id="37" name="ChulaEngineering-2.png" descr="ChulaEngineering-2.png"/>
            <p:cNvPicPr>
              <a:picLocks noChangeAspect="1"/>
            </p:cNvPicPr>
            <p:nvPr/>
          </p:nvPicPr>
          <p:blipFill>
            <a:blip r:embed="rId19"/>
            <a:stretch>
              <a:fillRect/>
            </a:stretch>
          </p:blipFill>
          <p:spPr>
            <a:xfrm>
              <a:off x="0" y="186787"/>
              <a:ext cx="2583075" cy="399152"/>
            </a:xfrm>
            <a:prstGeom prst="rect">
              <a:avLst/>
            </a:prstGeom>
            <a:ln w="12700" cap="flat">
              <a:noFill/>
              <a:miter lim="400000"/>
            </a:ln>
            <a:effectLst/>
          </p:spPr>
        </p:pic>
        <p:pic>
          <p:nvPicPr>
            <p:cNvPr id="38" name="Screen Shot 2561-03-12 at 2.51.54 AM.png" descr="Screen Shot 2561-03-12 at 2.51.54 AM.png"/>
            <p:cNvPicPr>
              <a:picLocks noChangeAspect="1"/>
            </p:cNvPicPr>
            <p:nvPr/>
          </p:nvPicPr>
          <p:blipFill>
            <a:blip r:embed="rId20"/>
            <a:stretch>
              <a:fillRect/>
            </a:stretch>
          </p:blipFill>
          <p:spPr>
            <a:xfrm>
              <a:off x="2766034" y="84879"/>
              <a:ext cx="601556" cy="564423"/>
            </a:xfrm>
            <a:prstGeom prst="rect">
              <a:avLst/>
            </a:prstGeom>
            <a:ln w="12700" cap="flat">
              <a:noFill/>
              <a:miter lim="400000"/>
            </a:ln>
            <a:effectLst/>
          </p:spPr>
        </p:pic>
        <p:pic>
          <p:nvPicPr>
            <p:cNvPr id="39" name="Screen Shot 2561-03-12 at 2.53.24 AM.png" descr="Screen Shot 2561-03-12 at 2.53.24 AM.png"/>
            <p:cNvPicPr>
              <a:picLocks noChangeAspect="1"/>
            </p:cNvPicPr>
            <p:nvPr/>
          </p:nvPicPr>
          <p:blipFill>
            <a:blip r:embed="rId21"/>
            <a:stretch>
              <a:fillRect/>
            </a:stretch>
          </p:blipFill>
          <p:spPr>
            <a:xfrm>
              <a:off x="7383626" y="84879"/>
              <a:ext cx="1631834" cy="564423"/>
            </a:xfrm>
            <a:prstGeom prst="rect">
              <a:avLst/>
            </a:prstGeom>
            <a:ln w="12700" cap="flat">
              <a:noFill/>
              <a:miter lim="400000"/>
            </a:ln>
            <a:effectLst/>
          </p:spPr>
        </p:pic>
        <p:pic>
          <p:nvPicPr>
            <p:cNvPr id="40" name="Screen Shot 2561-03-12 at 2.54.53 AM.png" descr="Screen Shot 2561-03-12 at 2.54.53 AM.png"/>
            <p:cNvPicPr>
              <a:picLocks noChangeAspect="1"/>
            </p:cNvPicPr>
            <p:nvPr/>
          </p:nvPicPr>
          <p:blipFill>
            <a:blip r:embed="rId22"/>
            <a:stretch>
              <a:fillRect/>
            </a:stretch>
          </p:blipFill>
          <p:spPr>
            <a:xfrm>
              <a:off x="4489410" y="65254"/>
              <a:ext cx="1777484" cy="603674"/>
            </a:xfrm>
            <a:prstGeom prst="rect">
              <a:avLst/>
            </a:prstGeom>
            <a:ln w="12700" cap="flat">
              <a:noFill/>
              <a:miter lim="400000"/>
            </a:ln>
            <a:effectLst/>
          </p:spPr>
        </p:pic>
        <p:pic>
          <p:nvPicPr>
            <p:cNvPr id="41" name="Logo-nuol.gif" descr="Logo-nuol.gif"/>
            <p:cNvPicPr>
              <a:picLocks noChangeAspect="1"/>
            </p:cNvPicPr>
            <p:nvPr/>
          </p:nvPicPr>
          <p:blipFill>
            <a:blip r:embed="rId23"/>
            <a:stretch>
              <a:fillRect/>
            </a:stretch>
          </p:blipFill>
          <p:spPr>
            <a:xfrm>
              <a:off x="6543048" y="33389"/>
              <a:ext cx="564424" cy="851473"/>
            </a:xfrm>
            <a:prstGeom prst="rect">
              <a:avLst/>
            </a:prstGeom>
            <a:ln w="12700" cap="flat">
              <a:noFill/>
              <a:miter lim="400000"/>
            </a:ln>
            <a:effectLst/>
          </p:spPr>
        </p:pic>
        <p:pic>
          <p:nvPicPr>
            <p:cNvPr id="42" name="todailogo.png" descr="todailogo.png"/>
            <p:cNvPicPr>
              <a:picLocks noChangeAspect="1"/>
            </p:cNvPicPr>
            <p:nvPr/>
          </p:nvPicPr>
          <p:blipFill>
            <a:blip r:embed="rId24"/>
            <a:stretch>
              <a:fillRect/>
            </a:stretch>
          </p:blipFill>
          <p:spPr>
            <a:xfrm>
              <a:off x="3626663" y="65254"/>
              <a:ext cx="603674" cy="603674"/>
            </a:xfrm>
            <a:prstGeom prst="rect">
              <a:avLst/>
            </a:prstGeom>
            <a:ln w="12700" cap="flat">
              <a:noFill/>
              <a:miter lim="400000"/>
            </a:ln>
            <a:effectLst/>
          </p:spPr>
        </p:pic>
        <p:grpSp>
          <p:nvGrpSpPr>
            <p:cNvPr id="43" name="Group"/>
            <p:cNvGrpSpPr/>
            <p:nvPr/>
          </p:nvGrpSpPr>
          <p:grpSpPr>
            <a:xfrm>
              <a:off x="9103395" y="0"/>
              <a:ext cx="3744327" cy="734182"/>
              <a:chOff x="0" y="0"/>
              <a:chExt cx="3744326" cy="734181"/>
            </a:xfrm>
          </p:grpSpPr>
          <p:pic>
            <p:nvPicPr>
              <p:cNvPr id="44" name="Screen Shot 2561-03-12 at 2.45.57 AM.png" descr="Screen Shot 2561-03-12 at 2.45.57 AM.png"/>
              <p:cNvPicPr>
                <a:picLocks noChangeAspect="1"/>
              </p:cNvPicPr>
              <p:nvPr/>
            </p:nvPicPr>
            <p:blipFill>
              <a:blip r:embed="rId25"/>
              <a:stretch>
                <a:fillRect/>
              </a:stretch>
            </p:blipFill>
            <p:spPr>
              <a:xfrm>
                <a:off x="0" y="0"/>
                <a:ext cx="3744327" cy="734182"/>
              </a:xfrm>
              <a:prstGeom prst="rect">
                <a:avLst/>
              </a:prstGeom>
              <a:ln w="12700" cap="flat">
                <a:noFill/>
                <a:miter lim="400000"/>
              </a:ln>
              <a:effectLst/>
            </p:spPr>
          </p:pic>
          <p:pic>
            <p:nvPicPr>
              <p:cNvPr id="45" name="Screen Shot 2562-12-09 at 12.01.28 PM.png" descr="Screen Shot 2562-12-09 at 12.01.28 PM.png"/>
              <p:cNvPicPr>
                <a:picLocks noChangeAspect="1"/>
              </p:cNvPicPr>
              <p:nvPr/>
            </p:nvPicPr>
            <p:blipFill>
              <a:blip r:embed="rId26"/>
              <a:stretch>
                <a:fillRect/>
              </a:stretch>
            </p:blipFill>
            <p:spPr>
              <a:xfrm>
                <a:off x="1768442" y="157272"/>
                <a:ext cx="753149" cy="493732"/>
              </a:xfrm>
              <a:prstGeom prst="rect">
                <a:avLst/>
              </a:prstGeom>
              <a:ln w="12700" cap="flat">
                <a:noFill/>
                <a:miter lim="400000"/>
              </a:ln>
              <a:effectLst/>
            </p:spPr>
          </p:pic>
        </p:grpSp>
      </p:grpSp>
      <p:grpSp>
        <p:nvGrpSpPr>
          <p:cNvPr id="46" name="Group"/>
          <p:cNvGrpSpPr/>
          <p:nvPr/>
        </p:nvGrpSpPr>
        <p:grpSpPr>
          <a:xfrm>
            <a:off x="1084659" y="6107844"/>
            <a:ext cx="7323058" cy="684744"/>
            <a:chOff x="0" y="0"/>
            <a:chExt cx="12184489" cy="1059885"/>
          </a:xfrm>
        </p:grpSpPr>
        <p:pic>
          <p:nvPicPr>
            <p:cNvPr id="47" name="image10.png" descr="image10.png"/>
            <p:cNvPicPr>
              <a:picLocks noChangeAspect="1"/>
            </p:cNvPicPr>
            <p:nvPr/>
          </p:nvPicPr>
          <p:blipFill>
            <a:blip r:embed="rId27"/>
            <a:stretch>
              <a:fillRect/>
            </a:stretch>
          </p:blipFill>
          <p:spPr>
            <a:xfrm>
              <a:off x="0" y="0"/>
              <a:ext cx="1404311" cy="1059886"/>
            </a:xfrm>
            <a:prstGeom prst="rect">
              <a:avLst/>
            </a:prstGeom>
            <a:ln w="12700" cap="flat">
              <a:noFill/>
              <a:miter lim="400000"/>
            </a:ln>
            <a:effectLst/>
          </p:spPr>
        </p:pic>
        <p:sp>
          <p:nvSpPr>
            <p:cNvPr id="48"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sp>
        <p:nvSpPr>
          <p:cNvPr id="4" name="Flowchart: Process 3"/>
          <p:cNvSpPr/>
          <p:nvPr/>
        </p:nvSpPr>
        <p:spPr>
          <a:xfrm>
            <a:off x="10957" y="6380088"/>
            <a:ext cx="446243" cy="437572"/>
          </a:xfrm>
          <a:prstGeom prst="flowChartProcess">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941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7560"/>
            <a:ext cx="9144000" cy="748800"/>
          </a:xfrm>
          <a:solidFill>
            <a:srgbClr val="DEEBF7"/>
          </a:solidFill>
        </p:spPr>
        <p:txBody>
          <a:bodyPr>
            <a:noAutofit/>
          </a:bodyPr>
          <a:lstStyle/>
          <a:p>
            <a:pPr defTabSz="514337" latinLnBrk="1">
              <a:defRPr/>
            </a:pPr>
            <a:r>
              <a:rPr lang="en-US" altLang="ko-KR" sz="2800" b="0"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OF@TEIN+ Playground  (2019)</a:t>
            </a:r>
            <a:br>
              <a:rPr lang="en-US" altLang="ko-KR" sz="2800" b="0"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br>
            <a:r>
              <a:rPr lang="en-US" sz="2000" dirty="0">
                <a:solidFill>
                  <a:prstClr val="black"/>
                </a:solidFill>
                <a:latin typeface="Times New Roman" panose="02020603050405020304" pitchFamily="18" charset="0"/>
                <a:cs typeface="Times New Roman" panose="02020603050405020304" pitchFamily="18" charset="0"/>
              </a:rPr>
              <a:t>(</a:t>
            </a:r>
            <a:r>
              <a:rPr lang="en-US" sz="2000" b="0" dirty="0">
                <a:solidFill>
                  <a:srgbClr val="0000FF"/>
                </a:solidFill>
                <a:latin typeface="Times New Roman" panose="02020603050405020304" pitchFamily="18" charset="0"/>
                <a:cs typeface="Times New Roman" panose="02020603050405020304" pitchFamily="18" charset="0"/>
              </a:rPr>
              <a:t>Production-focused</a:t>
            </a:r>
            <a:r>
              <a:rPr lang="en-US" sz="2000" b="0" dirty="0">
                <a:solidFill>
                  <a:prstClr val="black"/>
                </a:solidFill>
                <a:latin typeface="Times New Roman" panose="02020603050405020304" pitchFamily="18" charset="0"/>
                <a:cs typeface="Times New Roman" panose="02020603050405020304" pitchFamily="18" charset="0"/>
              </a:rPr>
              <a:t> </a:t>
            </a:r>
            <a:r>
              <a:rPr lang="en-US" sz="2000" b="0" dirty="0">
                <a:solidFill>
                  <a:srgbClr val="0000FF"/>
                </a:solidFill>
                <a:latin typeface="Times New Roman" panose="02020603050405020304" pitchFamily="18" charset="0"/>
                <a:cs typeface="Times New Roman" panose="02020603050405020304" pitchFamily="18" charset="0"/>
              </a:rPr>
              <a:t>Playground</a:t>
            </a:r>
            <a:r>
              <a:rPr lang="en-US" sz="2000" b="0" dirty="0">
                <a:solidFill>
                  <a:prstClr val="black"/>
                </a:solidFill>
                <a:latin typeface="Times New Roman" panose="02020603050405020304" pitchFamily="18" charset="0"/>
                <a:cs typeface="Times New Roman" panose="02020603050405020304" pitchFamily="18" charset="0"/>
              </a:rPr>
              <a:t> </a:t>
            </a:r>
            <a:r>
              <a:rPr lang="en-US" sz="2000" b="0" dirty="0">
                <a:solidFill>
                  <a:srgbClr val="0000FF"/>
                </a:solidFill>
                <a:latin typeface="Times New Roman" panose="02020603050405020304" pitchFamily="18" charset="0"/>
                <a:cs typeface="Times New Roman" panose="02020603050405020304" pitchFamily="18" charset="0"/>
              </a:rPr>
              <a:t>Tower </a:t>
            </a:r>
            <a:r>
              <a:rPr lang="en-US" sz="2000" b="0" dirty="0">
                <a:solidFill>
                  <a:prstClr val="black"/>
                </a:solidFill>
                <a:latin typeface="Times New Roman" panose="02020603050405020304" pitchFamily="18" charset="0"/>
                <a:cs typeface="Times New Roman" panose="02020603050405020304" pitchFamily="18" charset="0"/>
              </a:rPr>
              <a:t>for SmartX Micro-Boxes Operation</a:t>
            </a:r>
            <a:r>
              <a:rPr lang="en-US" sz="2000" dirty="0">
                <a:solidFill>
                  <a:prstClr val="black"/>
                </a:solidFill>
                <a:latin typeface="Times New Roman" panose="02020603050405020304" pitchFamily="18" charset="0"/>
                <a:cs typeface="Times New Roman" panose="02020603050405020304" pitchFamily="18" charset="0"/>
              </a:rPr>
              <a:t>)</a:t>
            </a:r>
            <a:endParaRPr lang="en-US" sz="2000" dirty="0"/>
          </a:p>
        </p:txBody>
      </p:sp>
      <p:grpSp>
        <p:nvGrpSpPr>
          <p:cNvPr id="15" name="Group 14"/>
          <p:cNvGrpSpPr/>
          <p:nvPr/>
        </p:nvGrpSpPr>
        <p:grpSpPr>
          <a:xfrm>
            <a:off x="154854" y="1914081"/>
            <a:ext cx="3742290" cy="3785613"/>
            <a:chOff x="127769" y="1433941"/>
            <a:chExt cx="4989720" cy="5047484"/>
          </a:xfrm>
        </p:grpSpPr>
        <p:grpSp>
          <p:nvGrpSpPr>
            <p:cNvPr id="14" name="Group 13"/>
            <p:cNvGrpSpPr/>
            <p:nvPr/>
          </p:nvGrpSpPr>
          <p:grpSpPr>
            <a:xfrm>
              <a:off x="127769" y="3719286"/>
              <a:ext cx="1536624" cy="1560731"/>
              <a:chOff x="557219" y="3885913"/>
              <a:chExt cx="1536624" cy="1560731"/>
            </a:xfrm>
          </p:grpSpPr>
          <p:sp>
            <p:nvSpPr>
              <p:cNvPr id="4" name="Rectangle 3"/>
              <p:cNvSpPr/>
              <p:nvPr/>
            </p:nvSpPr>
            <p:spPr>
              <a:xfrm>
                <a:off x="609600" y="4346714"/>
                <a:ext cx="1285461" cy="10999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ounded Rectangle 7"/>
              <p:cNvSpPr/>
              <p:nvPr/>
            </p:nvSpPr>
            <p:spPr>
              <a:xfrm>
                <a:off x="970723" y="4678018"/>
                <a:ext cx="838198" cy="34455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ounded Rectangle 8"/>
              <p:cNvSpPr/>
              <p:nvPr/>
            </p:nvSpPr>
            <p:spPr>
              <a:xfrm>
                <a:off x="856421" y="4558748"/>
                <a:ext cx="904461" cy="384313"/>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ounded Rectangle 9"/>
              <p:cNvSpPr/>
              <p:nvPr/>
            </p:nvSpPr>
            <p:spPr>
              <a:xfrm>
                <a:off x="742120" y="4426226"/>
                <a:ext cx="881271" cy="384313"/>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ounded Rectangle 2"/>
              <p:cNvSpPr/>
              <p:nvPr/>
            </p:nvSpPr>
            <p:spPr>
              <a:xfrm>
                <a:off x="609600" y="3896140"/>
                <a:ext cx="1311966" cy="121920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808383" y="4505739"/>
                <a:ext cx="715617" cy="2252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1"/>
                    </a:solidFill>
                  </a:rPr>
                  <a:t>Container</a:t>
                </a:r>
              </a:p>
            </p:txBody>
          </p:sp>
          <p:sp>
            <p:nvSpPr>
              <p:cNvPr id="6" name="Rectangle 5"/>
              <p:cNvSpPr/>
              <p:nvPr/>
            </p:nvSpPr>
            <p:spPr>
              <a:xfrm>
                <a:off x="907774" y="4585252"/>
                <a:ext cx="715617" cy="2252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1"/>
                    </a:solidFill>
                  </a:rPr>
                  <a:t>Container</a:t>
                </a:r>
              </a:p>
            </p:txBody>
          </p:sp>
          <p:sp>
            <p:nvSpPr>
              <p:cNvPr id="7" name="Rectangle 6"/>
              <p:cNvSpPr/>
              <p:nvPr/>
            </p:nvSpPr>
            <p:spPr>
              <a:xfrm>
                <a:off x="1033671" y="4678017"/>
                <a:ext cx="715617" cy="2252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1"/>
                    </a:solidFill>
                  </a:rPr>
                  <a:t>Container</a:t>
                </a:r>
              </a:p>
            </p:txBody>
          </p:sp>
          <p:sp>
            <p:nvSpPr>
              <p:cNvPr id="11" name="TextBox 10"/>
              <p:cNvSpPr txBox="1"/>
              <p:nvPr/>
            </p:nvSpPr>
            <p:spPr>
              <a:xfrm>
                <a:off x="578004" y="5128591"/>
                <a:ext cx="1413208" cy="307776"/>
              </a:xfrm>
              <a:prstGeom prst="rect">
                <a:avLst/>
              </a:prstGeom>
              <a:noFill/>
            </p:spPr>
            <p:txBody>
              <a:bodyPr wrap="none" rtlCol="0">
                <a:spAutoFit/>
              </a:bodyPr>
              <a:lstStyle/>
              <a:p>
                <a:r>
                  <a:rPr lang="en-US" sz="900" b="1" dirty="0"/>
                  <a:t>SmartX Micro-Box</a:t>
                </a:r>
              </a:p>
            </p:txBody>
          </p:sp>
          <p:sp>
            <p:nvSpPr>
              <p:cNvPr id="12" name="TextBox 11"/>
              <p:cNvSpPr txBox="1"/>
              <p:nvPr/>
            </p:nvSpPr>
            <p:spPr>
              <a:xfrm>
                <a:off x="795130" y="3885913"/>
                <a:ext cx="1298713" cy="461665"/>
              </a:xfrm>
              <a:prstGeom prst="rect">
                <a:avLst/>
              </a:prstGeom>
              <a:noFill/>
            </p:spPr>
            <p:txBody>
              <a:bodyPr wrap="square" rtlCol="0">
                <a:spAutoFit/>
              </a:bodyPr>
              <a:lstStyle/>
              <a:p>
                <a:r>
                  <a:rPr lang="en-US" sz="825" b="1" dirty="0">
                    <a:solidFill>
                      <a:schemeClr val="accent1"/>
                    </a:solidFill>
                  </a:rPr>
                  <a:t>Kubernetes Node</a:t>
                </a:r>
              </a:p>
              <a:p>
                <a:r>
                  <a:rPr lang="en-US" sz="825" b="1" dirty="0"/>
                  <a:t>micro-box-gist-1</a:t>
                </a:r>
              </a:p>
            </p:txBody>
          </p:sp>
          <p:pic>
            <p:nvPicPr>
              <p:cNvPr id="13" name="Picture 2" descr="kubernetes icon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219" y="3961550"/>
                <a:ext cx="337303" cy="320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1858711" y="4920694"/>
              <a:ext cx="1536624" cy="1560731"/>
              <a:chOff x="557219" y="3885913"/>
              <a:chExt cx="1536624" cy="1560731"/>
            </a:xfrm>
          </p:grpSpPr>
          <p:sp>
            <p:nvSpPr>
              <p:cNvPr id="17" name="Rectangle 16"/>
              <p:cNvSpPr/>
              <p:nvPr/>
            </p:nvSpPr>
            <p:spPr>
              <a:xfrm>
                <a:off x="609600" y="4346714"/>
                <a:ext cx="1285461" cy="10999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ounded Rectangle 17"/>
              <p:cNvSpPr/>
              <p:nvPr/>
            </p:nvSpPr>
            <p:spPr>
              <a:xfrm>
                <a:off x="970723" y="4678018"/>
                <a:ext cx="838198" cy="34455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ounded Rectangle 18"/>
              <p:cNvSpPr/>
              <p:nvPr/>
            </p:nvSpPr>
            <p:spPr>
              <a:xfrm>
                <a:off x="856421" y="4558748"/>
                <a:ext cx="904461" cy="384313"/>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ounded Rectangle 19"/>
              <p:cNvSpPr/>
              <p:nvPr/>
            </p:nvSpPr>
            <p:spPr>
              <a:xfrm>
                <a:off x="742120" y="4426226"/>
                <a:ext cx="881271" cy="384313"/>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ounded Rectangle 20"/>
              <p:cNvSpPr/>
              <p:nvPr/>
            </p:nvSpPr>
            <p:spPr>
              <a:xfrm>
                <a:off x="609600" y="3896140"/>
                <a:ext cx="1311966" cy="121920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p:nvSpPr>
            <p:spPr>
              <a:xfrm>
                <a:off x="808383" y="4505739"/>
                <a:ext cx="715617" cy="2252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1"/>
                    </a:solidFill>
                  </a:rPr>
                  <a:t>Container</a:t>
                </a:r>
              </a:p>
            </p:txBody>
          </p:sp>
          <p:sp>
            <p:nvSpPr>
              <p:cNvPr id="23" name="Rectangle 22"/>
              <p:cNvSpPr/>
              <p:nvPr/>
            </p:nvSpPr>
            <p:spPr>
              <a:xfrm>
                <a:off x="907774" y="4585252"/>
                <a:ext cx="715617" cy="2252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1"/>
                    </a:solidFill>
                  </a:rPr>
                  <a:t>Container</a:t>
                </a:r>
              </a:p>
            </p:txBody>
          </p:sp>
          <p:sp>
            <p:nvSpPr>
              <p:cNvPr id="24" name="Rectangle 23"/>
              <p:cNvSpPr/>
              <p:nvPr/>
            </p:nvSpPr>
            <p:spPr>
              <a:xfrm>
                <a:off x="1033671" y="4678017"/>
                <a:ext cx="715617" cy="2252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1"/>
                    </a:solidFill>
                  </a:rPr>
                  <a:t>Container</a:t>
                </a:r>
              </a:p>
            </p:txBody>
          </p:sp>
          <p:sp>
            <p:nvSpPr>
              <p:cNvPr id="25" name="TextBox 24"/>
              <p:cNvSpPr txBox="1"/>
              <p:nvPr/>
            </p:nvSpPr>
            <p:spPr>
              <a:xfrm>
                <a:off x="578004" y="5128591"/>
                <a:ext cx="1413208" cy="307776"/>
              </a:xfrm>
              <a:prstGeom prst="rect">
                <a:avLst/>
              </a:prstGeom>
              <a:noFill/>
            </p:spPr>
            <p:txBody>
              <a:bodyPr wrap="none" rtlCol="0">
                <a:spAutoFit/>
              </a:bodyPr>
              <a:lstStyle/>
              <a:p>
                <a:r>
                  <a:rPr lang="en-US" sz="900" b="1" dirty="0"/>
                  <a:t>SmartX Micro-Box</a:t>
                </a:r>
              </a:p>
            </p:txBody>
          </p:sp>
          <p:sp>
            <p:nvSpPr>
              <p:cNvPr id="26" name="TextBox 25"/>
              <p:cNvSpPr txBox="1"/>
              <p:nvPr/>
            </p:nvSpPr>
            <p:spPr>
              <a:xfrm>
                <a:off x="795130" y="3885913"/>
                <a:ext cx="1298713" cy="461665"/>
              </a:xfrm>
              <a:prstGeom prst="rect">
                <a:avLst/>
              </a:prstGeom>
              <a:noFill/>
            </p:spPr>
            <p:txBody>
              <a:bodyPr wrap="square" rtlCol="0">
                <a:spAutoFit/>
              </a:bodyPr>
              <a:lstStyle/>
              <a:p>
                <a:r>
                  <a:rPr lang="en-US" sz="825" b="1" dirty="0">
                    <a:solidFill>
                      <a:schemeClr val="accent1"/>
                    </a:solidFill>
                  </a:rPr>
                  <a:t>Kubernetes Node</a:t>
                </a:r>
              </a:p>
              <a:p>
                <a:r>
                  <a:rPr lang="en-US" sz="825" b="1" dirty="0"/>
                  <a:t>micro-box-um-1</a:t>
                </a:r>
              </a:p>
            </p:txBody>
          </p:sp>
          <p:pic>
            <p:nvPicPr>
              <p:cNvPr id="27" name="Picture 2" descr="kubernetes icon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219" y="3961550"/>
                <a:ext cx="337303" cy="320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3580865" y="3692783"/>
              <a:ext cx="1536624" cy="1560731"/>
              <a:chOff x="557219" y="3885913"/>
              <a:chExt cx="1536624" cy="1560731"/>
            </a:xfrm>
          </p:grpSpPr>
          <p:sp>
            <p:nvSpPr>
              <p:cNvPr id="29" name="Rectangle 28"/>
              <p:cNvSpPr/>
              <p:nvPr/>
            </p:nvSpPr>
            <p:spPr>
              <a:xfrm>
                <a:off x="609600" y="4346714"/>
                <a:ext cx="1285461" cy="10999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Rounded Rectangle 29"/>
              <p:cNvSpPr/>
              <p:nvPr/>
            </p:nvSpPr>
            <p:spPr>
              <a:xfrm>
                <a:off x="970723" y="4678018"/>
                <a:ext cx="838198" cy="34455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ounded Rectangle 30"/>
              <p:cNvSpPr/>
              <p:nvPr/>
            </p:nvSpPr>
            <p:spPr>
              <a:xfrm>
                <a:off x="856421" y="4558748"/>
                <a:ext cx="904461" cy="384313"/>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ounded Rectangle 31"/>
              <p:cNvSpPr/>
              <p:nvPr/>
            </p:nvSpPr>
            <p:spPr>
              <a:xfrm>
                <a:off x="742120" y="4426226"/>
                <a:ext cx="881271" cy="384313"/>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ounded Rectangle 32"/>
              <p:cNvSpPr/>
              <p:nvPr/>
            </p:nvSpPr>
            <p:spPr>
              <a:xfrm>
                <a:off x="609600" y="3896140"/>
                <a:ext cx="1311966" cy="121920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p:cNvSpPr/>
              <p:nvPr/>
            </p:nvSpPr>
            <p:spPr>
              <a:xfrm>
                <a:off x="808383" y="4505739"/>
                <a:ext cx="715617" cy="2252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1"/>
                    </a:solidFill>
                  </a:rPr>
                  <a:t>Container</a:t>
                </a:r>
              </a:p>
            </p:txBody>
          </p:sp>
          <p:sp>
            <p:nvSpPr>
              <p:cNvPr id="35" name="Rectangle 34"/>
              <p:cNvSpPr/>
              <p:nvPr/>
            </p:nvSpPr>
            <p:spPr>
              <a:xfrm>
                <a:off x="907774" y="4585252"/>
                <a:ext cx="715617" cy="2252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1"/>
                    </a:solidFill>
                  </a:rPr>
                  <a:t>Container</a:t>
                </a:r>
              </a:p>
            </p:txBody>
          </p:sp>
          <p:sp>
            <p:nvSpPr>
              <p:cNvPr id="36" name="Rectangle 35"/>
              <p:cNvSpPr/>
              <p:nvPr/>
            </p:nvSpPr>
            <p:spPr>
              <a:xfrm>
                <a:off x="1033671" y="4678017"/>
                <a:ext cx="715617" cy="2252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dirty="0">
                    <a:solidFill>
                      <a:schemeClr val="tx1"/>
                    </a:solidFill>
                  </a:rPr>
                  <a:t>Container</a:t>
                </a:r>
              </a:p>
            </p:txBody>
          </p:sp>
          <p:sp>
            <p:nvSpPr>
              <p:cNvPr id="37" name="TextBox 36"/>
              <p:cNvSpPr txBox="1"/>
              <p:nvPr/>
            </p:nvSpPr>
            <p:spPr>
              <a:xfrm>
                <a:off x="578004" y="5128591"/>
                <a:ext cx="1413208" cy="307776"/>
              </a:xfrm>
              <a:prstGeom prst="rect">
                <a:avLst/>
              </a:prstGeom>
              <a:noFill/>
            </p:spPr>
            <p:txBody>
              <a:bodyPr wrap="none" rtlCol="0">
                <a:spAutoFit/>
              </a:bodyPr>
              <a:lstStyle/>
              <a:p>
                <a:r>
                  <a:rPr lang="en-US" sz="900" b="1" dirty="0"/>
                  <a:t>SmartX Micro-Box</a:t>
                </a:r>
              </a:p>
            </p:txBody>
          </p:sp>
          <p:sp>
            <p:nvSpPr>
              <p:cNvPr id="38" name="TextBox 37"/>
              <p:cNvSpPr txBox="1"/>
              <p:nvPr/>
            </p:nvSpPr>
            <p:spPr>
              <a:xfrm>
                <a:off x="795130" y="3885913"/>
                <a:ext cx="1298713" cy="461665"/>
              </a:xfrm>
              <a:prstGeom prst="rect">
                <a:avLst/>
              </a:prstGeom>
              <a:noFill/>
            </p:spPr>
            <p:txBody>
              <a:bodyPr wrap="square" rtlCol="0">
                <a:spAutoFit/>
              </a:bodyPr>
              <a:lstStyle/>
              <a:p>
                <a:r>
                  <a:rPr lang="en-US" sz="825" b="1" dirty="0">
                    <a:solidFill>
                      <a:schemeClr val="accent1"/>
                    </a:solidFill>
                  </a:rPr>
                  <a:t>Kubernetes Node</a:t>
                </a:r>
              </a:p>
              <a:p>
                <a:r>
                  <a:rPr lang="en-US" sz="825" b="1" dirty="0"/>
                  <a:t>micro-box-chula-1</a:t>
                </a:r>
              </a:p>
            </p:txBody>
          </p:sp>
          <p:pic>
            <p:nvPicPr>
              <p:cNvPr id="39" name="Picture 2" descr="kubernetes icon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219" y="3961550"/>
                <a:ext cx="337303" cy="320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710502" y="1433941"/>
              <a:ext cx="2505267" cy="1581671"/>
              <a:chOff x="1445646" y="1838513"/>
              <a:chExt cx="2505267" cy="1581671"/>
            </a:xfrm>
          </p:grpSpPr>
          <p:pic>
            <p:nvPicPr>
              <p:cNvPr id="45" name="그림 15"/>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175544" y="1838513"/>
                <a:ext cx="872456" cy="799794"/>
              </a:xfrm>
              <a:prstGeom prst="rect">
                <a:avLst/>
              </a:prstGeom>
              <a:effectLst/>
            </p:spPr>
          </p:pic>
          <p:sp>
            <p:nvSpPr>
              <p:cNvPr id="40" name="Rounded Rectangle 39"/>
              <p:cNvSpPr/>
              <p:nvPr/>
            </p:nvSpPr>
            <p:spPr>
              <a:xfrm>
                <a:off x="2626997" y="2060714"/>
                <a:ext cx="1311966" cy="135947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TextBox 40"/>
              <p:cNvSpPr txBox="1"/>
              <p:nvPr/>
            </p:nvSpPr>
            <p:spPr>
              <a:xfrm>
                <a:off x="2584727" y="3127570"/>
                <a:ext cx="1366186" cy="292388"/>
              </a:xfrm>
              <a:prstGeom prst="rect">
                <a:avLst/>
              </a:prstGeom>
              <a:noFill/>
            </p:spPr>
            <p:txBody>
              <a:bodyPr wrap="square" rtlCol="0">
                <a:spAutoFit/>
              </a:bodyPr>
              <a:lstStyle/>
              <a:p>
                <a:r>
                  <a:rPr lang="en-US" sz="825" b="1" dirty="0">
                    <a:solidFill>
                      <a:schemeClr val="accent1"/>
                    </a:solidFill>
                  </a:rPr>
                  <a:t>Kubernetes Master</a:t>
                </a:r>
              </a:p>
            </p:txBody>
          </p:sp>
          <p:sp>
            <p:nvSpPr>
              <p:cNvPr id="42" name="Rectangle 41"/>
              <p:cNvSpPr/>
              <p:nvPr/>
            </p:nvSpPr>
            <p:spPr>
              <a:xfrm>
                <a:off x="1445646" y="2770829"/>
                <a:ext cx="1132789" cy="169277"/>
              </a:xfrm>
              <a:prstGeom prst="rect">
                <a:avLst/>
              </a:prstGeom>
            </p:spPr>
            <p:txBody>
              <a:bodyPr wrap="none" lIns="0" tIns="0" rIns="0" bIns="0">
                <a:spAutoFit/>
              </a:bodyPr>
              <a:lstStyle/>
              <a:p>
                <a:pPr algn="ctr" defTabSz="514313" latinLnBrk="1">
                  <a:defRPr/>
                </a:pPr>
                <a:r>
                  <a:rPr lang="en-US" altLang="ko-KR" sz="825" b="1"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Playground Tower</a:t>
                </a:r>
              </a:p>
            </p:txBody>
          </p:sp>
          <p:sp>
            <p:nvSpPr>
              <p:cNvPr id="43" name="직사각형 56"/>
              <p:cNvSpPr/>
              <p:nvPr/>
            </p:nvSpPr>
            <p:spPr>
              <a:xfrm flipH="1">
                <a:off x="2762506" y="2416931"/>
                <a:ext cx="665013" cy="236386"/>
              </a:xfrm>
              <a:prstGeom prst="roundRect">
                <a:avLst>
                  <a:gd name="adj" fmla="val 9487"/>
                </a:avLst>
              </a:prstGeom>
              <a:solidFill>
                <a:schemeClr val="bg1"/>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514274" latinLnBrk="1">
                  <a:defRPr/>
                </a:pPr>
                <a:r>
                  <a:rPr lang="en-US" altLang="ko-KR" sz="900" b="1" dirty="0">
                    <a:solidFill>
                      <a:prstClr val="black">
                        <a:lumMod val="65000"/>
                        <a:lumOff val="35000"/>
                      </a:prstClr>
                    </a:solidFill>
                    <a:latin typeface="Times New Roman" panose="02020603050405020304" pitchFamily="18" charset="0"/>
                    <a:ea typeface="맑은 고딕" panose="020B0503020000020004" pitchFamily="50" charset="-127"/>
                    <a:cs typeface="Times New Roman" panose="02020603050405020304" pitchFamily="18" charset="0"/>
                  </a:rPr>
                  <a:t>Centers</a:t>
                </a:r>
                <a:endParaRPr lang="ko-KR" altLang="en-US" sz="900" b="1" dirty="0">
                  <a:solidFill>
                    <a:prstClr val="black">
                      <a:lumMod val="65000"/>
                      <a:lumOff val="35000"/>
                    </a:prstClr>
                  </a:solidFill>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44" name="직사각형 56"/>
              <p:cNvSpPr/>
              <p:nvPr/>
            </p:nvSpPr>
            <p:spPr>
              <a:xfrm flipH="1">
                <a:off x="2860682" y="2139105"/>
                <a:ext cx="627785" cy="235864"/>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74" latinLnBrk="1">
                  <a:defRPr/>
                </a:pPr>
                <a:r>
                  <a:rPr lang="en-US" altLang="ko-KR" sz="1050" b="1" dirty="0">
                    <a:solidFill>
                      <a:srgbClr val="FF0000"/>
                    </a:solidFill>
                    <a:latin typeface="Times New Roman" panose="02020603050405020304" pitchFamily="18" charset="0"/>
                    <a:ea typeface="맑은 고딕" panose="020B0503020000020004" pitchFamily="50" charset="-127"/>
                    <a:cs typeface="Times New Roman" panose="02020603050405020304" pitchFamily="18" charset="0"/>
                  </a:rPr>
                  <a:t>P</a:t>
                </a:r>
                <a:r>
                  <a:rPr lang="en-US" altLang="ko-KR" sz="1050" b="1" dirty="0">
                    <a:solidFill>
                      <a:prstClr val="black">
                        <a:lumMod val="65000"/>
                        <a:lumOff val="35000"/>
                      </a:prstClr>
                    </a:solidFill>
                    <a:latin typeface="Times New Roman" panose="02020603050405020304" pitchFamily="18" charset="0"/>
                    <a:ea typeface="맑은 고딕" panose="020B0503020000020004" pitchFamily="50" charset="-127"/>
                    <a:cs typeface="Times New Roman" panose="02020603050405020304" pitchFamily="18" charset="0"/>
                  </a:rPr>
                  <a:t>+O</a:t>
                </a:r>
                <a:endParaRPr lang="ko-KR" altLang="en-US" sz="1050" b="1" dirty="0">
                  <a:solidFill>
                    <a:prstClr val="black">
                      <a:lumMod val="65000"/>
                      <a:lumOff val="35000"/>
                    </a:prstClr>
                  </a:solidFill>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47" name="직사각형 56"/>
              <p:cNvSpPr/>
              <p:nvPr/>
            </p:nvSpPr>
            <p:spPr>
              <a:xfrm flipH="1">
                <a:off x="3555000" y="2142692"/>
                <a:ext cx="250313" cy="235864"/>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74" latinLnBrk="1">
                  <a:defRPr/>
                </a:pPr>
                <a:r>
                  <a:rPr lang="en-US" altLang="ko-KR" sz="1050" b="1" dirty="0">
                    <a:solidFill>
                      <a:srgbClr val="FF0000"/>
                    </a:solidFill>
                    <a:latin typeface="Times New Roman" panose="02020603050405020304" pitchFamily="18" charset="0"/>
                    <a:ea typeface="맑은 고딕" panose="020B0503020000020004" pitchFamily="50" charset="-127"/>
                    <a:cs typeface="Times New Roman" panose="02020603050405020304" pitchFamily="18" charset="0"/>
                  </a:rPr>
                  <a:t>V</a:t>
                </a:r>
                <a:endParaRPr lang="ko-KR" altLang="en-US" sz="1050" b="1" dirty="0">
                  <a:solidFill>
                    <a:srgbClr val="FF0000"/>
                  </a:solidFill>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48" name="Rectangle 243"/>
              <p:cNvSpPr/>
              <p:nvPr/>
            </p:nvSpPr>
            <p:spPr>
              <a:xfrm>
                <a:off x="3399200" y="2499408"/>
                <a:ext cx="521652" cy="369332"/>
              </a:xfrm>
              <a:prstGeom prst="rect">
                <a:avLst/>
              </a:prstGeom>
            </p:spPr>
            <p:txBody>
              <a:bodyPr wrap="square" lIns="0" tIns="0" rIns="0" bIns="0">
                <a:spAutoFit/>
              </a:bodyPr>
              <a:lstStyle/>
              <a:p>
                <a:pPr algn="ctr" defTabSz="685800" latinLnBrk="1">
                  <a:defRPr/>
                </a:pPr>
                <a:r>
                  <a:rPr lang="en-US" altLang="ko-KR" sz="900" b="1" dirty="0">
                    <a:solidFill>
                      <a:prstClr val="black">
                        <a:lumMod val="75000"/>
                        <a:lumOff val="25000"/>
                      </a:prstClr>
                    </a:solidFill>
                    <a:latin typeface="Times New Roman" panose="02020603050405020304" pitchFamily="18" charset="0"/>
                    <a:ea typeface="맑은 고딕" panose="020B0503020000020004" pitchFamily="34" charset="-127"/>
                    <a:cs typeface="Times New Roman" panose="02020603050405020304" pitchFamily="18" charset="0"/>
                  </a:rPr>
                  <a:t>Multi-View</a:t>
                </a:r>
                <a:endParaRPr lang="en-US" sz="900" b="1"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49" name="Rectangle 48"/>
              <p:cNvSpPr/>
              <p:nvPr/>
            </p:nvSpPr>
            <p:spPr>
              <a:xfrm>
                <a:off x="2860684" y="2711634"/>
                <a:ext cx="598455" cy="184665"/>
              </a:xfrm>
              <a:prstGeom prst="rect">
                <a:avLst/>
              </a:prstGeom>
              <a:solidFill>
                <a:schemeClr val="bg1"/>
              </a:solidFill>
            </p:spPr>
            <p:txBody>
              <a:bodyPr wrap="none" lIns="0" tIns="0" rIns="0" bIns="0">
                <a:spAutoFit/>
              </a:bodyPr>
              <a:lstStyle/>
              <a:p>
                <a:pPr defTabSz="685800" latinLnBrk="1">
                  <a:defRPr/>
                </a:pPr>
                <a:r>
                  <a:rPr lang="en-US" altLang="ko-KR" sz="900" dirty="0">
                    <a:solidFill>
                      <a:prstClr val="black">
                        <a:lumMod val="75000"/>
                        <a:lumOff val="25000"/>
                      </a:prstClr>
                    </a:solidFill>
                    <a:latin typeface="Times New Roman" panose="02020603050405020304" pitchFamily="18" charset="0"/>
                    <a:ea typeface="맑은 고딕" panose="020B0503020000020004" pitchFamily="50" charset="-127"/>
                    <a:cs typeface="Times New Roman" panose="02020603050405020304" pitchFamily="18" charset="0"/>
                  </a:rPr>
                  <a:t>DataLake</a:t>
                </a:r>
                <a:endParaRPr lang="en-US" sz="9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grpSp>
        <p:pic>
          <p:nvPicPr>
            <p:cNvPr id="51" name="Picture 2" descr="kubernetes icon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8372" y="2474134"/>
              <a:ext cx="337303" cy="320636"/>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p:cNvCxnSpPr>
              <a:endCxn id="12" idx="0"/>
            </p:cNvCxnSpPr>
            <p:nvPr/>
          </p:nvCxnSpPr>
          <p:spPr>
            <a:xfrm flipH="1">
              <a:off x="1015037" y="3051625"/>
              <a:ext cx="1469211" cy="667661"/>
            </a:xfrm>
            <a:prstGeom prst="line">
              <a:avLst/>
            </a:prstGeom>
            <a:ln w="19050">
              <a:solidFill>
                <a:srgbClr val="0202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562738" y="2979600"/>
              <a:ext cx="4337" cy="1941095"/>
            </a:xfrm>
            <a:prstGeom prst="line">
              <a:avLst/>
            </a:prstGeom>
            <a:ln w="19050">
              <a:solidFill>
                <a:srgbClr val="0202FF"/>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38" idx="0"/>
            </p:cNvCxnSpPr>
            <p:nvPr/>
          </p:nvCxnSpPr>
          <p:spPr>
            <a:xfrm>
              <a:off x="2562738" y="3000266"/>
              <a:ext cx="1905395" cy="692517"/>
            </a:xfrm>
            <a:prstGeom prst="line">
              <a:avLst/>
            </a:prstGeom>
            <a:ln w="19050">
              <a:solidFill>
                <a:srgbClr val="0202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40" idx="2"/>
            </p:cNvCxnSpPr>
            <p:nvPr/>
          </p:nvCxnSpPr>
          <p:spPr>
            <a:xfrm>
              <a:off x="2547836" y="3015612"/>
              <a:ext cx="1999810" cy="315032"/>
            </a:xfrm>
            <a:prstGeom prst="line">
              <a:avLst/>
            </a:prstGeom>
            <a:ln w="19050">
              <a:solidFill>
                <a:srgbClr val="0202FF"/>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2515980" y="2840460"/>
              <a:ext cx="1897489" cy="169311"/>
            </a:xfrm>
            <a:prstGeom prst="line">
              <a:avLst/>
            </a:prstGeom>
            <a:ln w="19050">
              <a:solidFill>
                <a:srgbClr val="0202FF"/>
              </a:solidFill>
              <a:prstDash val="dash"/>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a:off x="6419241" y="5259291"/>
            <a:ext cx="2770039" cy="1169551"/>
          </a:xfrm>
          <a:prstGeom prst="rect">
            <a:avLst/>
          </a:prstGeom>
        </p:spPr>
        <p:txBody>
          <a:bodyPr wrap="square">
            <a:spAutoFit/>
          </a:bodyPr>
          <a:lstStyle/>
          <a:p>
            <a:pPr>
              <a:lnSpc>
                <a:spcPts val="1425"/>
              </a:lnSpc>
              <a:buFont typeface="Arial" pitchFamily="34" charset="0"/>
              <a:buChar char="•"/>
            </a:pPr>
            <a:r>
              <a:rPr lang="en-US" sz="1200" dirty="0">
                <a:solidFill>
                  <a:srgbClr val="0070C0"/>
                </a:solidFill>
                <a:latin typeface="Times New Roman" pitchFamily="18" charset="0"/>
                <a:cs typeface="Times New Roman" pitchFamily="18" charset="0"/>
              </a:rPr>
              <a:t> 14 SmartX Micro-Boxes </a:t>
            </a:r>
          </a:p>
          <a:p>
            <a:pPr>
              <a:lnSpc>
                <a:spcPts val="1425"/>
              </a:lnSpc>
              <a:buFont typeface="Arial" pitchFamily="34" charset="0"/>
              <a:buChar char="•"/>
            </a:pPr>
            <a:r>
              <a:rPr lang="en-US" sz="1200" dirty="0">
                <a:solidFill>
                  <a:srgbClr val="0070C0"/>
                </a:solidFill>
                <a:latin typeface="Times New Roman" pitchFamily="18" charset="0"/>
                <a:cs typeface="Times New Roman" pitchFamily="18" charset="0"/>
              </a:rPr>
              <a:t> Enable distributed cloud-native</a:t>
            </a:r>
          </a:p>
          <a:p>
            <a:pPr>
              <a:lnSpc>
                <a:spcPts val="1425"/>
              </a:lnSpc>
            </a:pPr>
            <a:r>
              <a:rPr lang="en-US" sz="1200" dirty="0">
                <a:solidFill>
                  <a:srgbClr val="0070C0"/>
                </a:solidFill>
                <a:latin typeface="Times New Roman" pitchFamily="18" charset="0"/>
                <a:cs typeface="Times New Roman" pitchFamily="18" charset="0"/>
              </a:rPr>
              <a:t> (Kubernetes-orchestrated) playground </a:t>
            </a:r>
          </a:p>
          <a:p>
            <a:pPr>
              <a:lnSpc>
                <a:spcPts val="1425"/>
              </a:lnSpc>
              <a:buFont typeface="Arial" pitchFamily="34" charset="0"/>
              <a:buChar char="•"/>
            </a:pPr>
            <a:r>
              <a:rPr lang="en-US" sz="1200" dirty="0">
                <a:solidFill>
                  <a:srgbClr val="0070C0"/>
                </a:solidFill>
                <a:latin typeface="Times New Roman" pitchFamily="18" charset="0"/>
                <a:cs typeface="Times New Roman" pitchFamily="18" charset="0"/>
              </a:rPr>
              <a:t> Visibility-enabled (i.e., monitored) and </a:t>
            </a:r>
          </a:p>
          <a:p>
            <a:pPr>
              <a:lnSpc>
                <a:spcPts val="1425"/>
              </a:lnSpc>
              <a:buFont typeface="Arial" pitchFamily="34" charset="0"/>
              <a:buChar char="•"/>
            </a:pPr>
            <a:r>
              <a:rPr lang="en-US" sz="1200" dirty="0">
                <a:solidFill>
                  <a:srgbClr val="0070C0"/>
                </a:solidFill>
                <a:latin typeface="Times New Roman" pitchFamily="18" charset="0"/>
                <a:cs typeface="Times New Roman" pitchFamily="18" charset="0"/>
              </a:rPr>
              <a:t> Jointly operated by federated playground towers  </a:t>
            </a:r>
          </a:p>
        </p:txBody>
      </p:sp>
      <p:grpSp>
        <p:nvGrpSpPr>
          <p:cNvPr id="227" name="Group 226"/>
          <p:cNvGrpSpPr/>
          <p:nvPr/>
        </p:nvGrpSpPr>
        <p:grpSpPr>
          <a:xfrm>
            <a:off x="3818719" y="1719545"/>
            <a:ext cx="2630057" cy="1475787"/>
            <a:chOff x="6561083" y="1064502"/>
            <a:chExt cx="2716028" cy="1501520"/>
          </a:xfrm>
        </p:grpSpPr>
        <p:sp>
          <p:nvSpPr>
            <p:cNvPr id="226" name="도형 346"/>
            <p:cNvSpPr/>
            <p:nvPr/>
          </p:nvSpPr>
          <p:spPr>
            <a:xfrm rot="15973032">
              <a:off x="7691119" y="659024"/>
              <a:ext cx="947728" cy="2224257"/>
            </a:xfrm>
            <a:prstGeom prst="funnel">
              <a:avLst/>
            </a:prstGeom>
            <a:ln>
              <a:solidFill>
                <a:schemeClr val="accent3">
                  <a:lumMod val="60000"/>
                  <a:lumOff val="4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sz="1350"/>
            </a:p>
          </p:txBody>
        </p:sp>
        <p:pic>
          <p:nvPicPr>
            <p:cNvPr id="224" name="Picture 223"/>
            <p:cNvPicPr>
              <a:picLocks noChangeAspect="1"/>
            </p:cNvPicPr>
            <p:nvPr/>
          </p:nvPicPr>
          <p:blipFill>
            <a:blip r:embed="rId5"/>
            <a:stretch>
              <a:fillRect/>
            </a:stretch>
          </p:blipFill>
          <p:spPr>
            <a:xfrm>
              <a:off x="6561083" y="1064502"/>
              <a:ext cx="1583421" cy="1501520"/>
            </a:xfrm>
            <a:prstGeom prst="rect">
              <a:avLst/>
            </a:prstGeom>
          </p:spPr>
        </p:pic>
      </p:grpSp>
      <p:pic>
        <p:nvPicPr>
          <p:cNvPr id="225" name="Picture 224"/>
          <p:cNvPicPr>
            <a:picLocks noChangeAspect="1"/>
          </p:cNvPicPr>
          <p:nvPr/>
        </p:nvPicPr>
        <p:blipFill rotWithShape="1">
          <a:blip r:embed="rId6"/>
          <a:srcRect r="25138"/>
          <a:stretch/>
        </p:blipFill>
        <p:spPr>
          <a:xfrm>
            <a:off x="5141045" y="1538376"/>
            <a:ext cx="2935780" cy="2746275"/>
          </a:xfrm>
          <a:prstGeom prst="rect">
            <a:avLst/>
          </a:prstGeom>
        </p:spPr>
      </p:pic>
      <p:grpSp>
        <p:nvGrpSpPr>
          <p:cNvPr id="52" name="Group 51"/>
          <p:cNvGrpSpPr/>
          <p:nvPr/>
        </p:nvGrpSpPr>
        <p:grpSpPr>
          <a:xfrm>
            <a:off x="3826081" y="4024605"/>
            <a:ext cx="2612923" cy="1987642"/>
            <a:chOff x="4314941" y="4088958"/>
            <a:chExt cx="3483897" cy="2650189"/>
          </a:xfrm>
        </p:grpSpPr>
        <p:sp>
          <p:nvSpPr>
            <p:cNvPr id="258" name="Rectangle 257"/>
            <p:cNvSpPr/>
            <p:nvPr/>
          </p:nvSpPr>
          <p:spPr>
            <a:xfrm>
              <a:off x="4314941" y="5222278"/>
              <a:ext cx="1468780" cy="492443"/>
            </a:xfrm>
            <a:prstGeom prst="rect">
              <a:avLst/>
            </a:prstGeom>
          </p:spPr>
          <p:txBody>
            <a:bodyPr wrap="none">
              <a:spAutoFit/>
            </a:bodyPr>
            <a:lstStyle/>
            <a:p>
              <a:pPr algn="ctr"/>
              <a:r>
                <a:rPr lang="en-US" sz="900" dirty="0"/>
                <a:t>Multi-node Service </a:t>
              </a:r>
            </a:p>
            <a:p>
              <a:pPr algn="ctr"/>
              <a:r>
                <a:rPr lang="en-US" sz="900" dirty="0"/>
                <a:t>(measurement)</a:t>
              </a:r>
            </a:p>
          </p:txBody>
        </p:sp>
        <p:grpSp>
          <p:nvGrpSpPr>
            <p:cNvPr id="46" name="Group 45"/>
            <p:cNvGrpSpPr/>
            <p:nvPr/>
          </p:nvGrpSpPr>
          <p:grpSpPr>
            <a:xfrm>
              <a:off x="5338647" y="4088958"/>
              <a:ext cx="2460191" cy="2650189"/>
              <a:chOff x="5726648" y="4102659"/>
              <a:chExt cx="2460191" cy="2650189"/>
            </a:xfrm>
          </p:grpSpPr>
          <p:grpSp>
            <p:nvGrpSpPr>
              <p:cNvPr id="260" name="Group 259"/>
              <p:cNvGrpSpPr/>
              <p:nvPr/>
            </p:nvGrpSpPr>
            <p:grpSpPr>
              <a:xfrm>
                <a:off x="5726648" y="4102659"/>
                <a:ext cx="2460191" cy="2650189"/>
                <a:chOff x="6240962" y="3788711"/>
                <a:chExt cx="2757453" cy="2970770"/>
              </a:xfrm>
            </p:grpSpPr>
            <p:sp>
              <p:nvSpPr>
                <p:cNvPr id="229" name="Hexagon 228"/>
                <p:cNvSpPr/>
                <p:nvPr/>
              </p:nvSpPr>
              <p:spPr>
                <a:xfrm>
                  <a:off x="6240962" y="3788712"/>
                  <a:ext cx="1287810" cy="1209359"/>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2" name="Hexagon 231"/>
                <p:cNvSpPr/>
                <p:nvPr/>
              </p:nvSpPr>
              <p:spPr>
                <a:xfrm>
                  <a:off x="6253263" y="5550122"/>
                  <a:ext cx="1287810" cy="1209359"/>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3" name="Hexagon 232"/>
                <p:cNvSpPr/>
                <p:nvPr/>
              </p:nvSpPr>
              <p:spPr>
                <a:xfrm>
                  <a:off x="7604404" y="3788711"/>
                  <a:ext cx="1287810" cy="1209359"/>
                </a:xfrm>
                <a:prstGeom prst="hexagon">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4" name="Oval 233"/>
                <p:cNvSpPr/>
                <p:nvPr/>
              </p:nvSpPr>
              <p:spPr>
                <a:xfrm>
                  <a:off x="6656325" y="4128451"/>
                  <a:ext cx="483502" cy="464676"/>
                </a:xfrm>
                <a:prstGeom prst="ellipse">
                  <a:avLst/>
                </a:prstGeom>
                <a:noFill/>
                <a:ln w="190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7" name="Picture 4" descr="C:\Users\sunny\Desktop\제목 없음.png">
                  <a:extLst>
                    <a:ext uri="{FF2B5EF4-FFF2-40B4-BE49-F238E27FC236}">
                      <a16:creationId xmlns:a16="http://schemas.microsoft.com/office/drawing/2014/main" id="{41581634-6421-4712-9294-9FB0A175A4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57954" y="4258571"/>
                  <a:ext cx="279793" cy="241947"/>
                </a:xfrm>
                <a:prstGeom prst="rect">
                  <a:avLst/>
                </a:prstGeom>
                <a:noFill/>
              </p:spPr>
            </p:pic>
            <p:sp>
              <p:nvSpPr>
                <p:cNvPr id="238" name="Oval 237"/>
                <p:cNvSpPr/>
                <p:nvPr/>
              </p:nvSpPr>
              <p:spPr>
                <a:xfrm>
                  <a:off x="7743616" y="4128451"/>
                  <a:ext cx="483502" cy="464676"/>
                </a:xfrm>
                <a:prstGeom prst="ellipse">
                  <a:avLst/>
                </a:prstGeom>
                <a:noFill/>
                <a:ln w="190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9" name="Picture 4" descr="C:\Users\sunny\Desktop\제목 없음.png">
                  <a:extLst>
                    <a:ext uri="{FF2B5EF4-FFF2-40B4-BE49-F238E27FC236}">
                      <a16:creationId xmlns:a16="http://schemas.microsoft.com/office/drawing/2014/main" id="{41581634-6421-4712-9294-9FB0A175A4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45245" y="4258571"/>
                  <a:ext cx="279793" cy="241947"/>
                </a:xfrm>
                <a:prstGeom prst="rect">
                  <a:avLst/>
                </a:prstGeom>
                <a:noFill/>
              </p:spPr>
            </p:pic>
            <p:sp>
              <p:nvSpPr>
                <p:cNvPr id="240" name="Oval 239"/>
                <p:cNvSpPr/>
                <p:nvPr/>
              </p:nvSpPr>
              <p:spPr>
                <a:xfrm>
                  <a:off x="8288230" y="4128451"/>
                  <a:ext cx="483502" cy="464676"/>
                </a:xfrm>
                <a:prstGeom prst="ellipse">
                  <a:avLst/>
                </a:prstGeom>
                <a:noFill/>
                <a:ln w="190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1" name="Picture 4" descr="C:\Users\sunny\Desktop\제목 없음.png">
                  <a:extLst>
                    <a:ext uri="{FF2B5EF4-FFF2-40B4-BE49-F238E27FC236}">
                      <a16:creationId xmlns:a16="http://schemas.microsoft.com/office/drawing/2014/main" id="{41581634-6421-4712-9294-9FB0A175A4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9859" y="4258571"/>
                  <a:ext cx="279793" cy="241947"/>
                </a:xfrm>
                <a:prstGeom prst="rect">
                  <a:avLst/>
                </a:prstGeom>
                <a:noFill/>
              </p:spPr>
            </p:pic>
            <p:sp>
              <p:nvSpPr>
                <p:cNvPr id="242" name="Oval 241"/>
                <p:cNvSpPr/>
                <p:nvPr/>
              </p:nvSpPr>
              <p:spPr>
                <a:xfrm>
                  <a:off x="6686300" y="5934434"/>
                  <a:ext cx="483502" cy="464676"/>
                </a:xfrm>
                <a:prstGeom prst="ellipse">
                  <a:avLst/>
                </a:prstGeom>
                <a:noFill/>
                <a:ln w="190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3" name="Picture 4" descr="C:\Users\sunny\Desktop\제목 없음.png">
                  <a:extLst>
                    <a:ext uri="{FF2B5EF4-FFF2-40B4-BE49-F238E27FC236}">
                      <a16:creationId xmlns:a16="http://schemas.microsoft.com/office/drawing/2014/main" id="{41581634-6421-4712-9294-9FB0A175A4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7929" y="6064554"/>
                  <a:ext cx="279793" cy="241947"/>
                </a:xfrm>
                <a:prstGeom prst="rect">
                  <a:avLst/>
                </a:prstGeom>
                <a:noFill/>
              </p:spPr>
            </p:pic>
            <p:sp>
              <p:nvSpPr>
                <p:cNvPr id="244" name="Flowchart: Alternate Process 243"/>
                <p:cNvSpPr/>
                <p:nvPr/>
              </p:nvSpPr>
              <p:spPr>
                <a:xfrm>
                  <a:off x="6617575" y="4059621"/>
                  <a:ext cx="2136953" cy="646902"/>
                </a:xfrm>
                <a:prstGeom prst="flowChartAlternateProcess">
                  <a:avLst/>
                </a:prstGeom>
                <a:noFill/>
                <a:ln w="19050" cap="rnd">
                  <a:solidFill>
                    <a:schemeClr val="accent4">
                      <a:lumMod val="60000"/>
                      <a:lumOff val="4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5" name="Flowchart: Alternate Process 244"/>
                <p:cNvSpPr/>
                <p:nvPr/>
              </p:nvSpPr>
              <p:spPr>
                <a:xfrm rot="16200000">
                  <a:off x="5707848" y="4959952"/>
                  <a:ext cx="2462754" cy="662091"/>
                </a:xfrm>
                <a:prstGeom prst="flowChartAlternateProcess">
                  <a:avLst/>
                </a:prstGeom>
                <a:noFill/>
                <a:ln w="19050" cap="rnd">
                  <a:solidFill>
                    <a:schemeClr val="accent4">
                      <a:lumMod val="60000"/>
                      <a:lumOff val="4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6" name="Rectangle 245"/>
                <p:cNvSpPr/>
                <p:nvPr/>
              </p:nvSpPr>
              <p:spPr>
                <a:xfrm>
                  <a:off x="6633212" y="4625718"/>
                  <a:ext cx="606747" cy="1457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7" name="Rectangle 246"/>
                <p:cNvSpPr/>
                <p:nvPr/>
              </p:nvSpPr>
              <p:spPr>
                <a:xfrm>
                  <a:off x="6590849" y="6362776"/>
                  <a:ext cx="879661" cy="276006"/>
                </a:xfrm>
                <a:prstGeom prst="rect">
                  <a:avLst/>
                </a:prstGeom>
              </p:spPr>
              <p:txBody>
                <a:bodyPr wrap="none">
                  <a:spAutoFit/>
                </a:bodyPr>
                <a:lstStyle/>
                <a:p>
                  <a:r>
                    <a:rPr lang="en-US" sz="600" dirty="0"/>
                    <a:t>10.104.11.83</a:t>
                  </a:r>
                </a:p>
              </p:txBody>
            </p:sp>
            <p:sp>
              <p:nvSpPr>
                <p:cNvPr id="248" name="Rectangle 247"/>
                <p:cNvSpPr/>
                <p:nvPr/>
              </p:nvSpPr>
              <p:spPr>
                <a:xfrm>
                  <a:off x="7691105" y="4548361"/>
                  <a:ext cx="791024" cy="241505"/>
                </a:xfrm>
                <a:prstGeom prst="rect">
                  <a:avLst/>
                </a:prstGeom>
              </p:spPr>
              <p:txBody>
                <a:bodyPr wrap="none">
                  <a:spAutoFit/>
                </a:bodyPr>
                <a:lstStyle/>
                <a:p>
                  <a:r>
                    <a:rPr lang="en-US" sz="450" dirty="0"/>
                    <a:t> 10.100.80.205</a:t>
                  </a:r>
                </a:p>
              </p:txBody>
            </p:sp>
            <p:sp>
              <p:nvSpPr>
                <p:cNvPr id="249" name="Rectangle 248"/>
                <p:cNvSpPr/>
                <p:nvPr/>
              </p:nvSpPr>
              <p:spPr>
                <a:xfrm>
                  <a:off x="8207391" y="4541536"/>
                  <a:ext cx="791024" cy="241505"/>
                </a:xfrm>
                <a:prstGeom prst="rect">
                  <a:avLst/>
                </a:prstGeom>
              </p:spPr>
              <p:txBody>
                <a:bodyPr wrap="none">
                  <a:spAutoFit/>
                </a:bodyPr>
                <a:lstStyle/>
                <a:p>
                  <a:r>
                    <a:rPr lang="en-US" sz="450" dirty="0"/>
                    <a:t> 10.100.80.206</a:t>
                  </a:r>
                </a:p>
              </p:txBody>
            </p:sp>
            <p:sp>
              <p:nvSpPr>
                <p:cNvPr id="251" name="Hexagon 250"/>
                <p:cNvSpPr/>
                <p:nvPr/>
              </p:nvSpPr>
              <p:spPr>
                <a:xfrm>
                  <a:off x="7383459" y="5083238"/>
                  <a:ext cx="1029992" cy="973126"/>
                </a:xfrm>
                <a:prstGeom prst="hexagon">
                  <a:avLst/>
                </a:prstGeom>
                <a:noFill/>
                <a:ln w="19050">
                  <a:solidFill>
                    <a:srgbClr val="020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2" name="Oval 251"/>
                <p:cNvSpPr/>
                <p:nvPr/>
              </p:nvSpPr>
              <p:spPr>
                <a:xfrm>
                  <a:off x="7672897" y="5304765"/>
                  <a:ext cx="452141" cy="404382"/>
                </a:xfrm>
                <a:prstGeom prst="ellipse">
                  <a:avLst/>
                </a:prstGeom>
                <a:noFill/>
                <a:ln w="1905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sp>
              <p:nvSpPr>
                <p:cNvPr id="256" name="Rectangle 255"/>
                <p:cNvSpPr/>
                <p:nvPr/>
              </p:nvSpPr>
              <p:spPr>
                <a:xfrm>
                  <a:off x="7460581" y="5317533"/>
                  <a:ext cx="937156" cy="414008"/>
                </a:xfrm>
                <a:prstGeom prst="rect">
                  <a:avLst/>
                </a:prstGeom>
              </p:spPr>
              <p:txBody>
                <a:bodyPr wrap="none">
                  <a:spAutoFit/>
                </a:bodyPr>
                <a:lstStyle/>
                <a:p>
                  <a:pPr algn="ctr"/>
                  <a:r>
                    <a:rPr lang="en-US" sz="600" dirty="0"/>
                    <a:t>Resource </a:t>
                  </a:r>
                </a:p>
                <a:p>
                  <a:pPr algn="ctr"/>
                  <a:r>
                    <a:rPr lang="en-US" sz="600" dirty="0"/>
                    <a:t>Measurement</a:t>
                  </a:r>
                </a:p>
              </p:txBody>
            </p:sp>
            <p:sp>
              <p:nvSpPr>
                <p:cNvPr id="257" name="Rectangle 256"/>
                <p:cNvSpPr/>
                <p:nvPr/>
              </p:nvSpPr>
              <p:spPr>
                <a:xfrm>
                  <a:off x="7466100" y="6047028"/>
                  <a:ext cx="1143175" cy="345006"/>
                </a:xfrm>
                <a:prstGeom prst="rect">
                  <a:avLst/>
                </a:prstGeom>
              </p:spPr>
              <p:txBody>
                <a:bodyPr wrap="none">
                  <a:spAutoFit/>
                </a:bodyPr>
                <a:lstStyle/>
                <a:p>
                  <a:pPr algn="ctr"/>
                  <a:r>
                    <a:rPr lang="en-US" sz="900" dirty="0"/>
                    <a:t>Deployment</a:t>
                  </a:r>
                </a:p>
              </p:txBody>
            </p:sp>
            <p:sp>
              <p:nvSpPr>
                <p:cNvPr id="250" name="Rectangle 249"/>
                <p:cNvSpPr/>
                <p:nvPr/>
              </p:nvSpPr>
              <p:spPr>
                <a:xfrm>
                  <a:off x="6480639" y="4653858"/>
                  <a:ext cx="937155" cy="276006"/>
                </a:xfrm>
                <a:prstGeom prst="rect">
                  <a:avLst/>
                </a:prstGeom>
              </p:spPr>
              <p:txBody>
                <a:bodyPr wrap="none">
                  <a:spAutoFit/>
                </a:bodyPr>
                <a:lstStyle/>
                <a:p>
                  <a:r>
                    <a:rPr lang="en-US" sz="600" dirty="0"/>
                    <a:t>10.110.157.73</a:t>
                  </a:r>
                </a:p>
              </p:txBody>
            </p:sp>
          </p:grpSp>
          <p:sp>
            <p:nvSpPr>
              <p:cNvPr id="261" name="Rectangle 260"/>
              <p:cNvSpPr/>
              <p:nvPr/>
            </p:nvSpPr>
            <p:spPr>
              <a:xfrm rot="5400000">
                <a:off x="6378816" y="4573349"/>
                <a:ext cx="545748" cy="129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8" name="그룹 7"/>
          <p:cNvGrpSpPr/>
          <p:nvPr/>
        </p:nvGrpSpPr>
        <p:grpSpPr>
          <a:xfrm>
            <a:off x="7096124" y="4514736"/>
            <a:ext cx="452024" cy="574022"/>
            <a:chOff x="7466041" y="2063863"/>
            <a:chExt cx="2017115" cy="2241411"/>
          </a:xfrm>
        </p:grpSpPr>
        <p:pic>
          <p:nvPicPr>
            <p:cNvPr id="89" name="그림 204"/>
            <p:cNvPicPr>
              <a:picLocks noChangeAspect="1"/>
            </p:cNvPicPr>
            <p:nvPr/>
          </p:nvPicPr>
          <p:blipFill>
            <a:blip r:embed="rId8">
              <a:clrChange>
                <a:clrFrom>
                  <a:srgbClr val="FFFFFF"/>
                </a:clrFrom>
                <a:clrTo>
                  <a:srgbClr val="FFFFFF">
                    <a:alpha val="0"/>
                  </a:srgbClr>
                </a:clrTo>
              </a:clrChange>
            </a:blip>
            <a:stretch>
              <a:fillRect/>
            </a:stretch>
          </p:blipFill>
          <p:spPr>
            <a:xfrm>
              <a:off x="7880586" y="2522747"/>
              <a:ext cx="1439142" cy="1439142"/>
            </a:xfrm>
            <a:prstGeom prst="rect">
              <a:avLst/>
            </a:prstGeom>
            <a:solidFill>
              <a:schemeClr val="bg1">
                <a:alpha val="40000"/>
              </a:schemeClr>
            </a:solidFill>
          </p:spPr>
        </p:pic>
        <p:sp>
          <p:nvSpPr>
            <p:cNvPr id="90" name="오른쪽으로 구부러진 화살표 171"/>
            <p:cNvSpPr/>
            <p:nvPr/>
          </p:nvSpPr>
          <p:spPr>
            <a:xfrm rot="12530420">
              <a:off x="8819203" y="2603161"/>
              <a:ext cx="663953" cy="1702113"/>
            </a:xfrm>
            <a:prstGeom prst="curved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endParaRPr>
            </a:p>
          </p:txBody>
        </p:sp>
        <p:sp>
          <p:nvSpPr>
            <p:cNvPr id="91" name="오른쪽으로 구부러진 화살표 172"/>
            <p:cNvSpPr/>
            <p:nvPr/>
          </p:nvSpPr>
          <p:spPr>
            <a:xfrm rot="1312973">
              <a:off x="7466041" y="2063863"/>
              <a:ext cx="663953" cy="1702113"/>
            </a:xfrm>
            <a:prstGeom prst="curved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solidFill>
              </a:endParaRPr>
            </a:p>
          </p:txBody>
        </p:sp>
      </p:grpSp>
      <p:pic>
        <p:nvPicPr>
          <p:cNvPr id="92" name="그림 2"/>
          <p:cNvPicPr>
            <a:picLocks noChangeAspect="1"/>
          </p:cNvPicPr>
          <p:nvPr/>
        </p:nvPicPr>
        <p:blipFill>
          <a:blip r:embed="rId9"/>
          <a:stretch>
            <a:fillRect/>
          </a:stretch>
        </p:blipFill>
        <p:spPr>
          <a:xfrm>
            <a:off x="7628848" y="4175938"/>
            <a:ext cx="1473558" cy="732507"/>
          </a:xfrm>
          <a:prstGeom prst="rect">
            <a:avLst/>
          </a:prstGeom>
        </p:spPr>
      </p:pic>
      <p:pic>
        <p:nvPicPr>
          <p:cNvPr id="94" name="Picture 93"/>
          <p:cNvPicPr>
            <a:picLocks noChangeAspect="1"/>
          </p:cNvPicPr>
          <p:nvPr/>
        </p:nvPicPr>
        <p:blipFill rotWithShape="1">
          <a:blip r:embed="rId6"/>
          <a:srcRect l="76378" t="73916" r="-14"/>
          <a:stretch/>
        </p:blipFill>
        <p:spPr>
          <a:xfrm>
            <a:off x="8252459" y="1916118"/>
            <a:ext cx="891540" cy="689021"/>
          </a:xfrm>
          <a:prstGeom prst="rect">
            <a:avLst/>
          </a:prstGeom>
        </p:spPr>
      </p:pic>
      <p:grpSp>
        <p:nvGrpSpPr>
          <p:cNvPr id="66" name="Group 65"/>
          <p:cNvGrpSpPr/>
          <p:nvPr/>
        </p:nvGrpSpPr>
        <p:grpSpPr>
          <a:xfrm>
            <a:off x="1742051" y="4801581"/>
            <a:ext cx="2650342" cy="1378422"/>
            <a:chOff x="2322736" y="4666441"/>
            <a:chExt cx="3533789" cy="1837896"/>
          </a:xfrm>
        </p:grpSpPr>
        <p:pic>
          <p:nvPicPr>
            <p:cNvPr id="95" name="Content Placeholder 4">
              <a:extLst>
                <a:ext uri="{FF2B5EF4-FFF2-40B4-BE49-F238E27FC236}">
                  <a16:creationId xmlns:a16="http://schemas.microsoft.com/office/drawing/2014/main" id="{139A49AE-499B-5B4D-8C50-18EC374C920D}"/>
                </a:ext>
              </a:extLst>
            </p:cNvPr>
            <p:cNvPicPr>
              <a:picLocks noChangeAspect="1"/>
            </p:cNvPicPr>
            <p:nvPr/>
          </p:nvPicPr>
          <p:blipFill rotWithShape="1">
            <a:blip r:embed="rId10"/>
            <a:srcRect l="39422" t="11362" r="35810" b="63819"/>
            <a:stretch/>
          </p:blipFill>
          <p:spPr>
            <a:xfrm>
              <a:off x="3977486" y="4816337"/>
              <a:ext cx="1000149" cy="641762"/>
            </a:xfrm>
            <a:prstGeom prst="rect">
              <a:avLst/>
            </a:prstGeom>
          </p:spPr>
        </p:pic>
        <p:pic>
          <p:nvPicPr>
            <p:cNvPr id="98" name="Picture 4" descr="C:\Users\sunny\Desktop\제목 없음.png"/>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02988" y="5827510"/>
              <a:ext cx="592119" cy="466878"/>
            </a:xfrm>
            <a:prstGeom prst="rect">
              <a:avLst/>
            </a:prstGeom>
            <a:noFill/>
          </p:spPr>
        </p:pic>
        <p:pic>
          <p:nvPicPr>
            <p:cNvPr id="99" name="Picture 4" descr="C:\Users\sunny\Desktop\제목 없음.png"/>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06083" y="5863657"/>
              <a:ext cx="587726" cy="463415"/>
            </a:xfrm>
            <a:prstGeom prst="rect">
              <a:avLst/>
            </a:prstGeom>
            <a:noFill/>
          </p:spPr>
        </p:pic>
        <p:pic>
          <p:nvPicPr>
            <p:cNvPr id="100" name="Picture 4" descr="C:\Users\sunny\Desktop\제목 없음.png"/>
            <p:cNvPicPr>
              <a:picLocks noChangeAspect="1" noChangeArrowheads="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08903" y="5878076"/>
              <a:ext cx="533196" cy="420418"/>
            </a:xfrm>
            <a:prstGeom prst="rect">
              <a:avLst/>
            </a:prstGeom>
            <a:noFill/>
          </p:spPr>
        </p:pic>
        <p:cxnSp>
          <p:nvCxnSpPr>
            <p:cNvPr id="101" name="Straight Connector 100"/>
            <p:cNvCxnSpPr>
              <a:stCxn id="95" idx="2"/>
              <a:endCxn id="100" idx="0"/>
            </p:cNvCxnSpPr>
            <p:nvPr/>
          </p:nvCxnSpPr>
          <p:spPr>
            <a:xfrm flipH="1">
              <a:off x="3475501" y="5458099"/>
              <a:ext cx="1002060" cy="419977"/>
            </a:xfrm>
            <a:prstGeom prst="line">
              <a:avLst/>
            </a:prstGeom>
            <a:ln w="19050">
              <a:solidFill>
                <a:srgbClr val="0202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95" idx="2"/>
              <a:endCxn id="99" idx="0"/>
            </p:cNvCxnSpPr>
            <p:nvPr/>
          </p:nvCxnSpPr>
          <p:spPr>
            <a:xfrm flipH="1">
              <a:off x="4399946" y="5458099"/>
              <a:ext cx="77615" cy="405558"/>
            </a:xfrm>
            <a:prstGeom prst="line">
              <a:avLst/>
            </a:prstGeom>
            <a:ln w="19050">
              <a:solidFill>
                <a:srgbClr val="0202F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95" idx="2"/>
              <a:endCxn id="98" idx="0"/>
            </p:cNvCxnSpPr>
            <p:nvPr/>
          </p:nvCxnSpPr>
          <p:spPr>
            <a:xfrm>
              <a:off x="4477561" y="5458099"/>
              <a:ext cx="821487" cy="369411"/>
            </a:xfrm>
            <a:prstGeom prst="line">
              <a:avLst/>
            </a:prstGeom>
            <a:ln w="19050">
              <a:solidFill>
                <a:srgbClr val="0202FF"/>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247332" y="4666441"/>
              <a:ext cx="369760" cy="169277"/>
            </a:xfrm>
            <a:prstGeom prst="rect">
              <a:avLst/>
            </a:prstGeom>
          </p:spPr>
          <p:txBody>
            <a:bodyPr wrap="none" lIns="0" tIns="0" rIns="0" bIns="0">
              <a:spAutoFit/>
            </a:bodyPr>
            <a:lstStyle/>
            <a:p>
              <a:pPr algn="ctr" defTabSz="514313" latinLnBrk="1">
                <a:defRPr/>
              </a:pPr>
              <a:r>
                <a:rPr lang="en-US" altLang="ko-KR" sz="825" b="1"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Cloud</a:t>
              </a:r>
            </a:p>
          </p:txBody>
        </p:sp>
        <p:sp>
          <p:nvSpPr>
            <p:cNvPr id="110" name="Rectangle 109"/>
            <p:cNvSpPr/>
            <p:nvPr/>
          </p:nvSpPr>
          <p:spPr>
            <a:xfrm>
              <a:off x="2322736" y="5996872"/>
              <a:ext cx="795091" cy="169277"/>
            </a:xfrm>
            <a:prstGeom prst="rect">
              <a:avLst/>
            </a:prstGeom>
          </p:spPr>
          <p:txBody>
            <a:bodyPr wrap="none" lIns="0" tIns="0" rIns="0" bIns="0">
              <a:spAutoFit/>
            </a:bodyPr>
            <a:lstStyle/>
            <a:p>
              <a:pPr algn="ctr" defTabSz="514313" latinLnBrk="1">
                <a:defRPr/>
              </a:pPr>
              <a:r>
                <a:rPr lang="en-US" altLang="ko-KR" sz="825" b="1"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Edge Devices</a:t>
              </a:r>
            </a:p>
          </p:txBody>
        </p:sp>
        <p:cxnSp>
          <p:nvCxnSpPr>
            <p:cNvPr id="111" name="Straight Connector 110"/>
            <p:cNvCxnSpPr>
              <a:stCxn id="100" idx="2"/>
            </p:cNvCxnSpPr>
            <p:nvPr/>
          </p:nvCxnSpPr>
          <p:spPr>
            <a:xfrm flipH="1">
              <a:off x="3067858" y="6298494"/>
              <a:ext cx="407643" cy="205843"/>
            </a:xfrm>
            <a:prstGeom prst="line">
              <a:avLst/>
            </a:prstGeom>
            <a:ln w="12700">
              <a:solidFill>
                <a:srgbClr val="0202FF"/>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0" idx="2"/>
            </p:cNvCxnSpPr>
            <p:nvPr/>
          </p:nvCxnSpPr>
          <p:spPr>
            <a:xfrm>
              <a:off x="3475501" y="6298494"/>
              <a:ext cx="436694" cy="201963"/>
            </a:xfrm>
            <a:prstGeom prst="line">
              <a:avLst/>
            </a:prstGeom>
            <a:ln w="12700">
              <a:solidFill>
                <a:srgbClr val="0202FF"/>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4044044" y="6289614"/>
              <a:ext cx="407643" cy="205843"/>
            </a:xfrm>
            <a:prstGeom prst="line">
              <a:avLst/>
            </a:prstGeom>
            <a:ln w="12700">
              <a:solidFill>
                <a:srgbClr val="0202F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451687" y="6289614"/>
              <a:ext cx="436694" cy="201963"/>
            </a:xfrm>
            <a:prstGeom prst="line">
              <a:avLst/>
            </a:prstGeom>
            <a:ln w="12700">
              <a:solidFill>
                <a:srgbClr val="0202F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5012188" y="6268208"/>
              <a:ext cx="407643" cy="205843"/>
            </a:xfrm>
            <a:prstGeom prst="line">
              <a:avLst/>
            </a:prstGeom>
            <a:ln w="12700">
              <a:solidFill>
                <a:srgbClr val="0202F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419831" y="6268208"/>
              <a:ext cx="436694" cy="201963"/>
            </a:xfrm>
            <a:prstGeom prst="line">
              <a:avLst/>
            </a:prstGeom>
            <a:ln w="12700">
              <a:solidFill>
                <a:srgbClr val="0202FF"/>
              </a:solidFill>
            </a:ln>
          </p:spPr>
          <p:style>
            <a:lnRef idx="1">
              <a:schemeClr val="accent1"/>
            </a:lnRef>
            <a:fillRef idx="0">
              <a:schemeClr val="accent1"/>
            </a:fillRef>
            <a:effectRef idx="0">
              <a:schemeClr val="accent1"/>
            </a:effectRef>
            <a:fontRef idx="minor">
              <a:schemeClr val="tx1"/>
            </a:fontRef>
          </p:style>
        </p:cxnSp>
      </p:grpSp>
      <p:grpSp>
        <p:nvGrpSpPr>
          <p:cNvPr id="123" name="Group"/>
          <p:cNvGrpSpPr/>
          <p:nvPr/>
        </p:nvGrpSpPr>
        <p:grpSpPr>
          <a:xfrm>
            <a:off x="163549" y="-12907"/>
            <a:ext cx="8980451" cy="687114"/>
            <a:chOff x="0" y="0"/>
            <a:chExt cx="12847721" cy="884861"/>
          </a:xfrm>
        </p:grpSpPr>
        <p:pic>
          <p:nvPicPr>
            <p:cNvPr id="124" name="ChulaEngineering-2.png" descr="ChulaEngineering-2.png"/>
            <p:cNvPicPr>
              <a:picLocks noChangeAspect="1"/>
            </p:cNvPicPr>
            <p:nvPr/>
          </p:nvPicPr>
          <p:blipFill>
            <a:blip r:embed="rId12"/>
            <a:stretch>
              <a:fillRect/>
            </a:stretch>
          </p:blipFill>
          <p:spPr>
            <a:xfrm>
              <a:off x="0" y="186787"/>
              <a:ext cx="2583075" cy="399152"/>
            </a:xfrm>
            <a:prstGeom prst="rect">
              <a:avLst/>
            </a:prstGeom>
            <a:ln w="12700" cap="flat">
              <a:noFill/>
              <a:miter lim="400000"/>
            </a:ln>
            <a:effectLst/>
          </p:spPr>
        </p:pic>
        <p:pic>
          <p:nvPicPr>
            <p:cNvPr id="125" name="Screen Shot 2561-03-12 at 2.51.54 AM.png" descr="Screen Shot 2561-03-12 at 2.51.54 AM.png"/>
            <p:cNvPicPr>
              <a:picLocks noChangeAspect="1"/>
            </p:cNvPicPr>
            <p:nvPr/>
          </p:nvPicPr>
          <p:blipFill>
            <a:blip r:embed="rId13"/>
            <a:stretch>
              <a:fillRect/>
            </a:stretch>
          </p:blipFill>
          <p:spPr>
            <a:xfrm>
              <a:off x="2766034" y="84879"/>
              <a:ext cx="601556" cy="564423"/>
            </a:xfrm>
            <a:prstGeom prst="rect">
              <a:avLst/>
            </a:prstGeom>
            <a:ln w="12700" cap="flat">
              <a:noFill/>
              <a:miter lim="400000"/>
            </a:ln>
            <a:effectLst/>
          </p:spPr>
        </p:pic>
        <p:pic>
          <p:nvPicPr>
            <p:cNvPr id="126" name="Screen Shot 2561-03-12 at 2.53.24 AM.png" descr="Screen Shot 2561-03-12 at 2.53.24 AM.png"/>
            <p:cNvPicPr>
              <a:picLocks noChangeAspect="1"/>
            </p:cNvPicPr>
            <p:nvPr/>
          </p:nvPicPr>
          <p:blipFill>
            <a:blip r:embed="rId14"/>
            <a:stretch>
              <a:fillRect/>
            </a:stretch>
          </p:blipFill>
          <p:spPr>
            <a:xfrm>
              <a:off x="7383626" y="84879"/>
              <a:ext cx="1631834" cy="564423"/>
            </a:xfrm>
            <a:prstGeom prst="rect">
              <a:avLst/>
            </a:prstGeom>
            <a:ln w="12700" cap="flat">
              <a:noFill/>
              <a:miter lim="400000"/>
            </a:ln>
            <a:effectLst/>
          </p:spPr>
        </p:pic>
        <p:pic>
          <p:nvPicPr>
            <p:cNvPr id="127" name="Screen Shot 2561-03-12 at 2.54.53 AM.png" descr="Screen Shot 2561-03-12 at 2.54.53 AM.png"/>
            <p:cNvPicPr>
              <a:picLocks noChangeAspect="1"/>
            </p:cNvPicPr>
            <p:nvPr/>
          </p:nvPicPr>
          <p:blipFill>
            <a:blip r:embed="rId15"/>
            <a:stretch>
              <a:fillRect/>
            </a:stretch>
          </p:blipFill>
          <p:spPr>
            <a:xfrm>
              <a:off x="4489410" y="65254"/>
              <a:ext cx="1777484" cy="603674"/>
            </a:xfrm>
            <a:prstGeom prst="rect">
              <a:avLst/>
            </a:prstGeom>
            <a:ln w="12700" cap="flat">
              <a:noFill/>
              <a:miter lim="400000"/>
            </a:ln>
            <a:effectLst/>
          </p:spPr>
        </p:pic>
        <p:pic>
          <p:nvPicPr>
            <p:cNvPr id="128" name="Logo-nuol.gif" descr="Logo-nuol.gif"/>
            <p:cNvPicPr>
              <a:picLocks noChangeAspect="1"/>
            </p:cNvPicPr>
            <p:nvPr/>
          </p:nvPicPr>
          <p:blipFill>
            <a:blip r:embed="rId16"/>
            <a:stretch>
              <a:fillRect/>
            </a:stretch>
          </p:blipFill>
          <p:spPr>
            <a:xfrm>
              <a:off x="6543048" y="33389"/>
              <a:ext cx="564424" cy="851473"/>
            </a:xfrm>
            <a:prstGeom prst="rect">
              <a:avLst/>
            </a:prstGeom>
            <a:ln w="12700" cap="flat">
              <a:noFill/>
              <a:miter lim="400000"/>
            </a:ln>
            <a:effectLst/>
          </p:spPr>
        </p:pic>
        <p:pic>
          <p:nvPicPr>
            <p:cNvPr id="129" name="todailogo.png" descr="todailogo.png"/>
            <p:cNvPicPr>
              <a:picLocks noChangeAspect="1"/>
            </p:cNvPicPr>
            <p:nvPr/>
          </p:nvPicPr>
          <p:blipFill>
            <a:blip r:embed="rId17"/>
            <a:stretch>
              <a:fillRect/>
            </a:stretch>
          </p:blipFill>
          <p:spPr>
            <a:xfrm>
              <a:off x="3626663" y="65254"/>
              <a:ext cx="603674" cy="603674"/>
            </a:xfrm>
            <a:prstGeom prst="rect">
              <a:avLst/>
            </a:prstGeom>
            <a:ln w="12700" cap="flat">
              <a:noFill/>
              <a:miter lim="400000"/>
            </a:ln>
            <a:effectLst/>
          </p:spPr>
        </p:pic>
        <p:grpSp>
          <p:nvGrpSpPr>
            <p:cNvPr id="130" name="Group"/>
            <p:cNvGrpSpPr/>
            <p:nvPr/>
          </p:nvGrpSpPr>
          <p:grpSpPr>
            <a:xfrm>
              <a:off x="9103395" y="0"/>
              <a:ext cx="3744327" cy="734182"/>
              <a:chOff x="0" y="0"/>
              <a:chExt cx="3744326" cy="734181"/>
            </a:xfrm>
          </p:grpSpPr>
          <p:pic>
            <p:nvPicPr>
              <p:cNvPr id="131" name="Screen Shot 2561-03-12 at 2.45.57 AM.png" descr="Screen Shot 2561-03-12 at 2.45.57 AM.png"/>
              <p:cNvPicPr>
                <a:picLocks noChangeAspect="1"/>
              </p:cNvPicPr>
              <p:nvPr/>
            </p:nvPicPr>
            <p:blipFill>
              <a:blip r:embed="rId18"/>
              <a:stretch>
                <a:fillRect/>
              </a:stretch>
            </p:blipFill>
            <p:spPr>
              <a:xfrm>
                <a:off x="0" y="0"/>
                <a:ext cx="3744327" cy="734182"/>
              </a:xfrm>
              <a:prstGeom prst="rect">
                <a:avLst/>
              </a:prstGeom>
              <a:ln w="12700" cap="flat">
                <a:noFill/>
                <a:miter lim="400000"/>
              </a:ln>
              <a:effectLst/>
            </p:spPr>
          </p:pic>
          <p:pic>
            <p:nvPicPr>
              <p:cNvPr id="132" name="Screen Shot 2562-12-09 at 12.01.28 PM.png" descr="Screen Shot 2562-12-09 at 12.01.28 PM.png"/>
              <p:cNvPicPr>
                <a:picLocks noChangeAspect="1"/>
              </p:cNvPicPr>
              <p:nvPr/>
            </p:nvPicPr>
            <p:blipFill>
              <a:blip r:embed="rId19"/>
              <a:stretch>
                <a:fillRect/>
              </a:stretch>
            </p:blipFill>
            <p:spPr>
              <a:xfrm>
                <a:off x="1768442" y="157272"/>
                <a:ext cx="753149" cy="493732"/>
              </a:xfrm>
              <a:prstGeom prst="rect">
                <a:avLst/>
              </a:prstGeom>
              <a:ln w="12700" cap="flat">
                <a:noFill/>
                <a:miter lim="400000"/>
              </a:ln>
              <a:effectLst/>
            </p:spPr>
          </p:pic>
        </p:grpSp>
      </p:grpSp>
      <p:grpSp>
        <p:nvGrpSpPr>
          <p:cNvPr id="133" name="Group"/>
          <p:cNvGrpSpPr/>
          <p:nvPr/>
        </p:nvGrpSpPr>
        <p:grpSpPr>
          <a:xfrm>
            <a:off x="1031545" y="6183957"/>
            <a:ext cx="7323058" cy="684744"/>
            <a:chOff x="0" y="0"/>
            <a:chExt cx="12184489" cy="1059885"/>
          </a:xfrm>
        </p:grpSpPr>
        <p:pic>
          <p:nvPicPr>
            <p:cNvPr id="134" name="image10.png" descr="image10.png"/>
            <p:cNvPicPr>
              <a:picLocks noChangeAspect="1"/>
            </p:cNvPicPr>
            <p:nvPr/>
          </p:nvPicPr>
          <p:blipFill>
            <a:blip r:embed="rId20"/>
            <a:stretch>
              <a:fillRect/>
            </a:stretch>
          </p:blipFill>
          <p:spPr>
            <a:xfrm>
              <a:off x="0" y="0"/>
              <a:ext cx="1404311" cy="1059886"/>
            </a:xfrm>
            <a:prstGeom prst="rect">
              <a:avLst/>
            </a:prstGeom>
            <a:ln w="12700" cap="flat">
              <a:noFill/>
              <a:miter lim="400000"/>
            </a:ln>
            <a:effectLst/>
          </p:spPr>
        </p:pic>
        <p:sp>
          <p:nvSpPr>
            <p:cNvPr id="135"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spTree>
    <p:extLst>
      <p:ext uri="{BB962C8B-B14F-4D97-AF65-F5344CB8AC3E}">
        <p14:creationId xmlns:p14="http://schemas.microsoft.com/office/powerpoint/2010/main" val="129921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19ADF03-FE5D-4CD6-ACA0-8A56E0919245}"/>
              </a:ext>
            </a:extLst>
          </p:cNvPr>
          <p:cNvSpPr>
            <a:spLocks noGrp="1"/>
          </p:cNvSpPr>
          <p:nvPr>
            <p:ph type="title"/>
          </p:nvPr>
        </p:nvSpPr>
        <p:spPr/>
        <p:txBody>
          <a:bodyPr>
            <a:normAutofit/>
          </a:bodyPr>
          <a:lstStyle/>
          <a:p>
            <a:endParaRPr lang="ko-KR" altLang="en-US" sz="2400" dirty="0">
              <a:latin typeface="Times New Roman" panose="02020603050405020304" pitchFamily="18" charset="0"/>
              <a:cs typeface="Times New Roman" panose="02020603050405020304" pitchFamily="18" charset="0"/>
            </a:endParaRPr>
          </a:p>
        </p:txBody>
      </p:sp>
      <p:sp>
        <p:nvSpPr>
          <p:cNvPr id="5" name="내용 개체 틀 4">
            <a:extLst>
              <a:ext uri="{FF2B5EF4-FFF2-40B4-BE49-F238E27FC236}">
                <a16:creationId xmlns:a16="http://schemas.microsoft.com/office/drawing/2014/main" id="{D3573646-9B6E-4F85-B32C-25A889E255FF}"/>
              </a:ext>
            </a:extLst>
          </p:cNvPr>
          <p:cNvSpPr>
            <a:spLocks noGrp="1"/>
          </p:cNvSpPr>
          <p:nvPr>
            <p:ph idx="1"/>
          </p:nvPr>
        </p:nvSpPr>
        <p:spPr>
          <a:xfrm>
            <a:off x="234315" y="1325658"/>
            <a:ext cx="8720051" cy="3329659"/>
          </a:xfrm>
          <a:ln>
            <a:solidFill>
              <a:schemeClr val="tx1"/>
            </a:solidFill>
          </a:ln>
        </p:spPr>
        <p:txBody>
          <a:bodyPr anchor="ctr">
            <a:normAutofit fontScale="62500" lnSpcReduction="20000"/>
          </a:bodyPr>
          <a:lstStyle/>
          <a:p>
            <a:pPr>
              <a:lnSpc>
                <a:spcPct val="120000"/>
              </a:lnSpc>
            </a:pPr>
            <a:r>
              <a:rPr lang="en-US" altLang="ko-KR" sz="2700" dirty="0"/>
              <a:t>Requirement 1 </a:t>
            </a:r>
          </a:p>
          <a:p>
            <a:pPr lvl="1">
              <a:lnSpc>
                <a:spcPct val="100000"/>
              </a:lnSpc>
            </a:pPr>
            <a:r>
              <a:rPr lang="en-US" sz="2175" b="1" dirty="0">
                <a:solidFill>
                  <a:srgbClr val="0000FF"/>
                </a:solidFill>
              </a:rPr>
              <a:t>Edge computing </a:t>
            </a:r>
            <a:r>
              <a:rPr lang="en-US" dirty="0"/>
              <a:t>leverages cloud-native applications to process/analyze some of their </a:t>
            </a:r>
            <a:r>
              <a:rPr lang="en-US" sz="2550" b="1" dirty="0">
                <a:solidFill>
                  <a:srgbClr val="0000FF"/>
                </a:solidFill>
              </a:rPr>
              <a:t>computing/storage close to the location where the data is generated </a:t>
            </a:r>
            <a:r>
              <a:rPr lang="en-US" dirty="0"/>
              <a:t>by a large number of heterogeneous devices </a:t>
            </a:r>
          </a:p>
          <a:p>
            <a:pPr>
              <a:lnSpc>
                <a:spcPct val="120000"/>
              </a:lnSpc>
            </a:pPr>
            <a:r>
              <a:rPr lang="en-US" altLang="ko-KR" sz="2700" dirty="0"/>
              <a:t>Requirement 2</a:t>
            </a:r>
          </a:p>
          <a:p>
            <a:pPr lvl="1">
              <a:lnSpc>
                <a:spcPct val="120000"/>
              </a:lnSpc>
            </a:pPr>
            <a:r>
              <a:rPr lang="en-US" dirty="0"/>
              <a:t>Edge Computing leveraged the benefits of cloud-native by keeping what is great about the </a:t>
            </a:r>
            <a:r>
              <a:rPr lang="en-US" sz="2400" b="1" dirty="0">
                <a:solidFill>
                  <a:srgbClr val="0202FF"/>
                </a:solidFill>
              </a:rPr>
              <a:t>cloud-native model (Microservices architectures, Containerized applications, and dynamically orchestrated)</a:t>
            </a:r>
            <a:r>
              <a:rPr lang="en-US" sz="2400" dirty="0"/>
              <a:t>,</a:t>
            </a:r>
            <a:r>
              <a:rPr lang="en-US" dirty="0"/>
              <a:t> Yet applying it in the harsh physical and environment of IoT devices.</a:t>
            </a:r>
            <a:endParaRPr lang="en-US" altLang="ko-KR" dirty="0"/>
          </a:p>
          <a:p>
            <a:pPr>
              <a:lnSpc>
                <a:spcPct val="120000"/>
              </a:lnSpc>
            </a:pPr>
            <a:r>
              <a:rPr lang="en-US" altLang="ko-KR" sz="2700" dirty="0"/>
              <a:t>Requirement 3</a:t>
            </a:r>
          </a:p>
          <a:p>
            <a:pPr lvl="1">
              <a:lnSpc>
                <a:spcPct val="120000"/>
              </a:lnSpc>
            </a:pPr>
            <a:r>
              <a:rPr lang="en-US" altLang="ko-KR" b="1" dirty="0"/>
              <a:t>Physical clusters </a:t>
            </a:r>
            <a:r>
              <a:rPr lang="en-US" altLang="ko-KR" dirty="0"/>
              <a:t>in an edge-cloud infrastructure </a:t>
            </a:r>
            <a:r>
              <a:rPr lang="en-US" altLang="ko-KR" b="1" dirty="0"/>
              <a:t>should be </a:t>
            </a:r>
            <a:r>
              <a:rPr lang="en-US" altLang="ko-KR" sz="2175" b="1" dirty="0">
                <a:solidFill>
                  <a:srgbClr val="0202FF"/>
                </a:solidFill>
              </a:rPr>
              <a:t>reconfigurable</a:t>
            </a:r>
            <a:r>
              <a:rPr lang="en-US" altLang="ko-KR" dirty="0"/>
              <a:t>, which can properly configure </a:t>
            </a:r>
            <a:r>
              <a:rPr lang="en-US" altLang="ko-KR" b="1" dirty="0" err="1"/>
              <a:t>baremetal</a:t>
            </a:r>
            <a:r>
              <a:rPr lang="en-US" altLang="ko-KR" b="1" dirty="0"/>
              <a:t> and virtualized (</a:t>
            </a:r>
            <a:r>
              <a:rPr lang="en-US" altLang="ko-KR" b="1" dirty="0" err="1"/>
              <a:t>p+v</a:t>
            </a:r>
            <a:r>
              <a:rPr lang="en-US" altLang="ko-KR" b="1" dirty="0"/>
              <a:t>) resources on demand</a:t>
            </a:r>
            <a:r>
              <a:rPr lang="en-US" altLang="ko-KR" dirty="0"/>
              <a:t> for developers to easily acquire their dedicated cloud-native testbeds</a:t>
            </a:r>
          </a:p>
        </p:txBody>
      </p:sp>
      <p:sp>
        <p:nvSpPr>
          <p:cNvPr id="2" name="슬라이드 번호 개체 틀 1"/>
          <p:cNvSpPr>
            <a:spLocks noGrp="1"/>
          </p:cNvSpPr>
          <p:nvPr>
            <p:ph type="sldNum" sz="quarter" idx="12"/>
          </p:nvPr>
        </p:nvSpPr>
        <p:spPr/>
        <p:txBody>
          <a:bodyPr/>
          <a:lstStyle/>
          <a:p>
            <a:fld id="{B0571145-B3D5-4BD5-976A-8224BE7D263D}" type="slidenum">
              <a:rPr lang="ko-KR" altLang="en-US" smtClean="0"/>
              <a:t>6</a:t>
            </a:fld>
            <a:endParaRPr lang="ko-KR" altLang="en-US"/>
          </a:p>
        </p:txBody>
      </p:sp>
      <p:sp>
        <p:nvSpPr>
          <p:cNvPr id="3" name="Rectangle 2"/>
          <p:cNvSpPr/>
          <p:nvPr/>
        </p:nvSpPr>
        <p:spPr>
          <a:xfrm>
            <a:off x="234315" y="4770433"/>
            <a:ext cx="8720051" cy="1277273"/>
          </a:xfrm>
          <a:prstGeom prst="rect">
            <a:avLst/>
          </a:prstGeom>
          <a:ln>
            <a:solidFill>
              <a:schemeClr val="tx1"/>
            </a:solidFill>
          </a:ln>
        </p:spPr>
        <p:txBody>
          <a:bodyPr wrap="square">
            <a:spAutoFit/>
          </a:bodyPr>
          <a:lstStyle/>
          <a:p>
            <a:pPr marL="257175" indent="-257175">
              <a:buFont typeface="Arial" panose="020B0604020202020204" pitchFamily="34" charset="0"/>
              <a:buChar char="•"/>
            </a:pPr>
            <a:r>
              <a:rPr lang="en-US" altLang="ko-KR" sz="2000" dirty="0"/>
              <a:t>Issues</a:t>
            </a:r>
          </a:p>
          <a:p>
            <a:pPr lvl="1">
              <a:lnSpc>
                <a:spcPct val="100000"/>
              </a:lnSpc>
            </a:pPr>
            <a:r>
              <a:rPr lang="en-US" sz="1100" dirty="0"/>
              <a:t>In a distributed environment, these resources/applications have </a:t>
            </a:r>
            <a:r>
              <a:rPr lang="en-US" b="1" dirty="0">
                <a:solidFill>
                  <a:srgbClr val="0000FF"/>
                </a:solidFill>
              </a:rPr>
              <a:t>varying running conditions</a:t>
            </a:r>
            <a:r>
              <a:rPr lang="en-US" b="1" dirty="0"/>
              <a:t> </a:t>
            </a:r>
            <a:r>
              <a:rPr lang="en-US" sz="1100" dirty="0"/>
              <a:t>depending on resource availability, quality of network connection, and being geo-distributed. </a:t>
            </a:r>
          </a:p>
          <a:p>
            <a:pPr lvl="1">
              <a:lnSpc>
                <a:spcPct val="100000"/>
              </a:lnSpc>
            </a:pPr>
            <a:r>
              <a:rPr lang="en-US" b="1" dirty="0">
                <a:solidFill>
                  <a:srgbClr val="0000FF"/>
                </a:solidFill>
              </a:rPr>
              <a:t>Identifying efficient methods for monitoring operational environment with continuity </a:t>
            </a:r>
            <a:r>
              <a:rPr lang="en-US" sz="1000" dirty="0"/>
              <a:t>in order to maintain and sustain services</a:t>
            </a:r>
            <a:endParaRPr lang="en-US" altLang="ko-KR" sz="1000" dirty="0"/>
          </a:p>
        </p:txBody>
      </p:sp>
      <p:grpSp>
        <p:nvGrpSpPr>
          <p:cNvPr id="6" name="Group"/>
          <p:cNvGrpSpPr/>
          <p:nvPr/>
        </p:nvGrpSpPr>
        <p:grpSpPr>
          <a:xfrm>
            <a:off x="163549" y="-12907"/>
            <a:ext cx="8980451" cy="687114"/>
            <a:chOff x="0" y="0"/>
            <a:chExt cx="12847721" cy="884861"/>
          </a:xfrm>
        </p:grpSpPr>
        <p:pic>
          <p:nvPicPr>
            <p:cNvPr id="7" name="ChulaEngineering-2.png" descr="ChulaEngineering-2.png"/>
            <p:cNvPicPr>
              <a:picLocks noChangeAspect="1"/>
            </p:cNvPicPr>
            <p:nvPr/>
          </p:nvPicPr>
          <p:blipFill>
            <a:blip r:embed="rId3"/>
            <a:stretch>
              <a:fillRect/>
            </a:stretch>
          </p:blipFill>
          <p:spPr>
            <a:xfrm>
              <a:off x="0" y="186787"/>
              <a:ext cx="2583075" cy="399152"/>
            </a:xfrm>
            <a:prstGeom prst="rect">
              <a:avLst/>
            </a:prstGeom>
            <a:ln w="12700" cap="flat">
              <a:noFill/>
              <a:miter lim="400000"/>
            </a:ln>
            <a:effectLst/>
          </p:spPr>
        </p:pic>
        <p:pic>
          <p:nvPicPr>
            <p:cNvPr id="8" name="Screen Shot 2561-03-12 at 2.51.54 AM.png" descr="Screen Shot 2561-03-12 at 2.51.54 AM.png"/>
            <p:cNvPicPr>
              <a:picLocks noChangeAspect="1"/>
            </p:cNvPicPr>
            <p:nvPr/>
          </p:nvPicPr>
          <p:blipFill>
            <a:blip r:embed="rId4"/>
            <a:stretch>
              <a:fillRect/>
            </a:stretch>
          </p:blipFill>
          <p:spPr>
            <a:xfrm>
              <a:off x="2766034" y="84879"/>
              <a:ext cx="601556" cy="564423"/>
            </a:xfrm>
            <a:prstGeom prst="rect">
              <a:avLst/>
            </a:prstGeom>
            <a:ln w="12700" cap="flat">
              <a:noFill/>
              <a:miter lim="400000"/>
            </a:ln>
            <a:effectLst/>
          </p:spPr>
        </p:pic>
        <p:pic>
          <p:nvPicPr>
            <p:cNvPr id="9" name="Screen Shot 2561-03-12 at 2.53.24 AM.png" descr="Screen Shot 2561-03-12 at 2.53.24 AM.png"/>
            <p:cNvPicPr>
              <a:picLocks noChangeAspect="1"/>
            </p:cNvPicPr>
            <p:nvPr/>
          </p:nvPicPr>
          <p:blipFill>
            <a:blip r:embed="rId5"/>
            <a:stretch>
              <a:fillRect/>
            </a:stretch>
          </p:blipFill>
          <p:spPr>
            <a:xfrm>
              <a:off x="7383626" y="84879"/>
              <a:ext cx="1631834" cy="564423"/>
            </a:xfrm>
            <a:prstGeom prst="rect">
              <a:avLst/>
            </a:prstGeom>
            <a:ln w="12700" cap="flat">
              <a:noFill/>
              <a:miter lim="400000"/>
            </a:ln>
            <a:effectLst/>
          </p:spPr>
        </p:pic>
        <p:pic>
          <p:nvPicPr>
            <p:cNvPr id="10" name="Screen Shot 2561-03-12 at 2.54.53 AM.png" descr="Screen Shot 2561-03-12 at 2.54.53 AM.png"/>
            <p:cNvPicPr>
              <a:picLocks noChangeAspect="1"/>
            </p:cNvPicPr>
            <p:nvPr/>
          </p:nvPicPr>
          <p:blipFill>
            <a:blip r:embed="rId6"/>
            <a:stretch>
              <a:fillRect/>
            </a:stretch>
          </p:blipFill>
          <p:spPr>
            <a:xfrm>
              <a:off x="4489410" y="65254"/>
              <a:ext cx="1777484" cy="603674"/>
            </a:xfrm>
            <a:prstGeom prst="rect">
              <a:avLst/>
            </a:prstGeom>
            <a:ln w="12700" cap="flat">
              <a:noFill/>
              <a:miter lim="400000"/>
            </a:ln>
            <a:effectLst/>
          </p:spPr>
        </p:pic>
        <p:pic>
          <p:nvPicPr>
            <p:cNvPr id="11" name="Logo-nuol.gif" descr="Logo-nuol.gif"/>
            <p:cNvPicPr>
              <a:picLocks noChangeAspect="1"/>
            </p:cNvPicPr>
            <p:nvPr/>
          </p:nvPicPr>
          <p:blipFill>
            <a:blip r:embed="rId7"/>
            <a:stretch>
              <a:fillRect/>
            </a:stretch>
          </p:blipFill>
          <p:spPr>
            <a:xfrm>
              <a:off x="6543048" y="33389"/>
              <a:ext cx="564424" cy="851473"/>
            </a:xfrm>
            <a:prstGeom prst="rect">
              <a:avLst/>
            </a:prstGeom>
            <a:ln w="12700" cap="flat">
              <a:noFill/>
              <a:miter lim="400000"/>
            </a:ln>
            <a:effectLst/>
          </p:spPr>
        </p:pic>
        <p:pic>
          <p:nvPicPr>
            <p:cNvPr id="12" name="todailogo.png" descr="todailogo.png"/>
            <p:cNvPicPr>
              <a:picLocks noChangeAspect="1"/>
            </p:cNvPicPr>
            <p:nvPr/>
          </p:nvPicPr>
          <p:blipFill>
            <a:blip r:embed="rId8"/>
            <a:stretch>
              <a:fillRect/>
            </a:stretch>
          </p:blipFill>
          <p:spPr>
            <a:xfrm>
              <a:off x="3626663" y="65254"/>
              <a:ext cx="603674" cy="603674"/>
            </a:xfrm>
            <a:prstGeom prst="rect">
              <a:avLst/>
            </a:prstGeom>
            <a:ln w="12700" cap="flat">
              <a:noFill/>
              <a:miter lim="400000"/>
            </a:ln>
            <a:effectLst/>
          </p:spPr>
        </p:pic>
        <p:grpSp>
          <p:nvGrpSpPr>
            <p:cNvPr id="13" name="Group"/>
            <p:cNvGrpSpPr/>
            <p:nvPr/>
          </p:nvGrpSpPr>
          <p:grpSpPr>
            <a:xfrm>
              <a:off x="9103395" y="0"/>
              <a:ext cx="3744327" cy="734182"/>
              <a:chOff x="0" y="0"/>
              <a:chExt cx="3744326" cy="734181"/>
            </a:xfrm>
          </p:grpSpPr>
          <p:pic>
            <p:nvPicPr>
              <p:cNvPr id="14" name="Screen Shot 2561-03-12 at 2.45.57 AM.png" descr="Screen Shot 2561-03-12 at 2.45.57 AM.png"/>
              <p:cNvPicPr>
                <a:picLocks noChangeAspect="1"/>
              </p:cNvPicPr>
              <p:nvPr/>
            </p:nvPicPr>
            <p:blipFill>
              <a:blip r:embed="rId9"/>
              <a:stretch>
                <a:fillRect/>
              </a:stretch>
            </p:blipFill>
            <p:spPr>
              <a:xfrm>
                <a:off x="0" y="0"/>
                <a:ext cx="3744327" cy="734182"/>
              </a:xfrm>
              <a:prstGeom prst="rect">
                <a:avLst/>
              </a:prstGeom>
              <a:ln w="12700" cap="flat">
                <a:noFill/>
                <a:miter lim="400000"/>
              </a:ln>
              <a:effectLst/>
            </p:spPr>
          </p:pic>
          <p:pic>
            <p:nvPicPr>
              <p:cNvPr id="15" name="Screen Shot 2562-12-09 at 12.01.28 PM.png" descr="Screen Shot 2562-12-09 at 12.01.28 PM.png"/>
              <p:cNvPicPr>
                <a:picLocks noChangeAspect="1"/>
              </p:cNvPicPr>
              <p:nvPr/>
            </p:nvPicPr>
            <p:blipFill>
              <a:blip r:embed="rId10"/>
              <a:stretch>
                <a:fillRect/>
              </a:stretch>
            </p:blipFill>
            <p:spPr>
              <a:xfrm>
                <a:off x="1768442" y="157272"/>
                <a:ext cx="753149" cy="493732"/>
              </a:xfrm>
              <a:prstGeom prst="rect">
                <a:avLst/>
              </a:prstGeom>
              <a:ln w="12700" cap="flat">
                <a:noFill/>
                <a:miter lim="400000"/>
              </a:ln>
              <a:effectLst/>
            </p:spPr>
          </p:pic>
        </p:grpSp>
      </p:grpSp>
      <p:grpSp>
        <p:nvGrpSpPr>
          <p:cNvPr id="16" name="Group"/>
          <p:cNvGrpSpPr/>
          <p:nvPr/>
        </p:nvGrpSpPr>
        <p:grpSpPr>
          <a:xfrm>
            <a:off x="1031545" y="6183957"/>
            <a:ext cx="7323058" cy="684744"/>
            <a:chOff x="0" y="0"/>
            <a:chExt cx="12184489" cy="1059885"/>
          </a:xfrm>
        </p:grpSpPr>
        <p:pic>
          <p:nvPicPr>
            <p:cNvPr id="17" name="image10.png" descr="image10.png"/>
            <p:cNvPicPr>
              <a:picLocks noChangeAspect="1"/>
            </p:cNvPicPr>
            <p:nvPr/>
          </p:nvPicPr>
          <p:blipFill>
            <a:blip r:embed="rId11"/>
            <a:stretch>
              <a:fillRect/>
            </a:stretch>
          </p:blipFill>
          <p:spPr>
            <a:xfrm>
              <a:off x="0" y="0"/>
              <a:ext cx="1404311" cy="1059886"/>
            </a:xfrm>
            <a:prstGeom prst="rect">
              <a:avLst/>
            </a:prstGeom>
            <a:ln w="12700" cap="flat">
              <a:noFill/>
              <a:miter lim="400000"/>
            </a:ln>
            <a:effectLst/>
          </p:spPr>
        </p:pic>
        <p:sp>
          <p:nvSpPr>
            <p:cNvPr id="18"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sp>
        <p:nvSpPr>
          <p:cNvPr id="21" name="Title 1"/>
          <p:cNvSpPr txBox="1">
            <a:spLocks/>
          </p:cNvSpPr>
          <p:nvPr/>
        </p:nvSpPr>
        <p:spPr>
          <a:xfrm>
            <a:off x="-27943" y="679327"/>
            <a:ext cx="9144000" cy="607693"/>
          </a:xfrm>
          <a:prstGeom prst="rect">
            <a:avLst/>
          </a:prstGeom>
          <a:solidFill>
            <a:srgbClr val="DEEBF7"/>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14350">
              <a:defRPr/>
            </a:pPr>
            <a:r>
              <a:rPr lang="en-US" altLang="ko-KR" sz="2400" dirty="0">
                <a:latin typeface="Times New Roman" panose="02020603050405020304" pitchFamily="18" charset="0"/>
                <a:cs typeface="Times New Roman" panose="02020603050405020304" pitchFamily="18" charset="0"/>
              </a:rPr>
              <a:t>Cloud-native Edge Playground: Requirements and Issues</a:t>
            </a:r>
            <a:endParaRPr lang="en-US" sz="24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1811208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a:off x="491329" y="3575982"/>
            <a:ext cx="5101793" cy="327625"/>
          </a:xfrm>
          <a:prstGeom prst="parallelogram">
            <a:avLst>
              <a:gd name="adj" fmla="val 30983"/>
            </a:avLst>
          </a:prstGeom>
          <a:solidFill>
            <a:schemeClr val="accent1">
              <a:lumMod val="20000"/>
              <a:lumOff val="80000"/>
            </a:schemeClr>
          </a:solidFill>
          <a:ln>
            <a:solidFill>
              <a:schemeClr val="accent3">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Calibri" panose="020F0502020204030204"/>
            </a:endParaRPr>
          </a:p>
        </p:txBody>
      </p:sp>
      <p:sp>
        <p:nvSpPr>
          <p:cNvPr id="9" name="Parallelogram 8"/>
          <p:cNvSpPr/>
          <p:nvPr/>
        </p:nvSpPr>
        <p:spPr>
          <a:xfrm>
            <a:off x="434834" y="4080293"/>
            <a:ext cx="5210188" cy="503625"/>
          </a:xfrm>
          <a:prstGeom prst="parallelogram">
            <a:avLst>
              <a:gd name="adj" fmla="val 30983"/>
            </a:avLst>
          </a:prstGeom>
          <a:solidFill>
            <a:schemeClr val="accent1">
              <a:lumMod val="20000"/>
              <a:lumOff val="80000"/>
            </a:schemeClr>
          </a:solidFill>
          <a:ln>
            <a:solidFill>
              <a:schemeClr val="accent3">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Calibri" panose="020F0502020204030204"/>
            </a:endParaRPr>
          </a:p>
        </p:txBody>
      </p:sp>
      <p:sp>
        <p:nvSpPr>
          <p:cNvPr id="10" name="Parallelogram 9"/>
          <p:cNvSpPr/>
          <p:nvPr/>
        </p:nvSpPr>
        <p:spPr>
          <a:xfrm>
            <a:off x="356021" y="4757080"/>
            <a:ext cx="5207999" cy="586517"/>
          </a:xfrm>
          <a:prstGeom prst="parallelogram">
            <a:avLst>
              <a:gd name="adj" fmla="val 30983"/>
            </a:avLst>
          </a:prstGeom>
          <a:solidFill>
            <a:schemeClr val="accent1">
              <a:lumMod val="20000"/>
              <a:lumOff val="80000"/>
            </a:schemeClr>
          </a:solidFill>
          <a:ln w="12700">
            <a:solidFill>
              <a:schemeClr val="bg1">
                <a:lumMod val="75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Calibri" panose="020F0502020204030204"/>
            </a:endParaRPr>
          </a:p>
        </p:txBody>
      </p:sp>
      <p:sp>
        <p:nvSpPr>
          <p:cNvPr id="11" name="Parallelogram 10"/>
          <p:cNvSpPr/>
          <p:nvPr/>
        </p:nvSpPr>
        <p:spPr>
          <a:xfrm>
            <a:off x="328416" y="2729920"/>
            <a:ext cx="5235605" cy="667040"/>
          </a:xfrm>
          <a:prstGeom prst="parallelogram">
            <a:avLst>
              <a:gd name="adj" fmla="val 36539"/>
            </a:avLst>
          </a:prstGeom>
          <a:solidFill>
            <a:srgbClr val="DCEEDF"/>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900"/>
            <a:endParaRPr lang="en-US" sz="825" b="1" i="1" dirty="0">
              <a:solidFill>
                <a:prstClr val="black"/>
              </a:solidFill>
              <a:latin typeface="Times New Roman" panose="02020603050405020304" pitchFamily="18" charset="0"/>
              <a:cs typeface="Times New Roman" panose="02020603050405020304" pitchFamily="18" charset="0"/>
            </a:endParaRPr>
          </a:p>
        </p:txBody>
      </p:sp>
      <p:sp>
        <p:nvSpPr>
          <p:cNvPr id="12" name="Parallelogram 11"/>
          <p:cNvSpPr/>
          <p:nvPr/>
        </p:nvSpPr>
        <p:spPr>
          <a:xfrm>
            <a:off x="328417" y="1882524"/>
            <a:ext cx="5264705" cy="592463"/>
          </a:xfrm>
          <a:prstGeom prst="parallelogram">
            <a:avLst/>
          </a:prstGeom>
          <a:solidFill>
            <a:srgbClr val="FBE5D6"/>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a:ln w="12700">
                <a:solidFill>
                  <a:srgbClr val="FF0000"/>
                </a:solidFill>
              </a:ln>
              <a:solidFill>
                <a:prstClr val="white"/>
              </a:solidFill>
              <a:latin typeface="Calibri" panose="020F0502020204030204"/>
            </a:endParaRPr>
          </a:p>
        </p:txBody>
      </p:sp>
      <p:sp>
        <p:nvSpPr>
          <p:cNvPr id="13" name="Rectangle 12"/>
          <p:cNvSpPr/>
          <p:nvPr/>
        </p:nvSpPr>
        <p:spPr>
          <a:xfrm>
            <a:off x="2003224" y="1659392"/>
            <a:ext cx="1501391" cy="1365908"/>
          </a:xfrm>
          <a:prstGeom prst="rect">
            <a:avLst/>
          </a:prstGeom>
          <a:noFill/>
          <a:ln w="952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342900"/>
            <a:r>
              <a:rPr lang="en-US" sz="750" dirty="0">
                <a:solidFill>
                  <a:prstClr val="black"/>
                </a:solidFill>
                <a:latin typeface="Arial" panose="020B0604020202020204" pitchFamily="34" charset="0"/>
                <a:cs typeface="Arial" panose="020B0604020202020204" pitchFamily="34" charset="0"/>
              </a:rPr>
              <a:t>T</a:t>
            </a:r>
          </a:p>
        </p:txBody>
      </p:sp>
      <p:sp>
        <p:nvSpPr>
          <p:cNvPr id="20" name="TextBox 19"/>
          <p:cNvSpPr txBox="1"/>
          <p:nvPr/>
        </p:nvSpPr>
        <p:spPr>
          <a:xfrm>
            <a:off x="337956" y="2502145"/>
            <a:ext cx="3879206" cy="300082"/>
          </a:xfrm>
          <a:prstGeom prst="rect">
            <a:avLst/>
          </a:prstGeom>
          <a:noFill/>
          <a:ln>
            <a:noFill/>
          </a:ln>
        </p:spPr>
        <p:txBody>
          <a:bodyPr wrap="square" lIns="0" tIns="0" rIns="0" bIns="0" rtlCol="0">
            <a:spAutoFit/>
          </a:bodyPr>
          <a:lstStyle/>
          <a:p>
            <a:pPr defTabSz="342900" latinLnBrk="1"/>
            <a:r>
              <a:rPr lang="en-US" altLang="ko-KR" sz="1050" b="1" i="1" dirty="0">
                <a:solidFill>
                  <a:schemeClr val="accent6">
                    <a:lumMod val="75000"/>
                  </a:schemeClr>
                </a:solidFill>
                <a:latin typeface="Arial" panose="020B0604020202020204" pitchFamily="34" charset="0"/>
                <a:ea typeface="맑은 고딕" panose="020B0503020000020004" pitchFamily="34" charset="-127"/>
                <a:cs typeface="Arial" panose="020B0604020202020204" pitchFamily="34" charset="0"/>
              </a:rPr>
              <a:t>Flow-layer</a:t>
            </a:r>
          </a:p>
          <a:p>
            <a:pPr defTabSz="342900" latinLnBrk="1"/>
            <a:r>
              <a:rPr lang="en-US" altLang="ko-KR" sz="900" b="1" i="1" dirty="0">
                <a:solidFill>
                  <a:schemeClr val="accent6">
                    <a:lumMod val="75000"/>
                  </a:schemeClr>
                </a:solidFill>
                <a:latin typeface="Arial" panose="020B0604020202020204" pitchFamily="34" charset="0"/>
                <a:ea typeface="맑은 고딕" panose="020B0503020000020004" pitchFamily="34" charset="-127"/>
                <a:cs typeface="Arial" panose="020B0604020202020204" pitchFamily="34" charset="0"/>
              </a:rPr>
              <a:t>(</a:t>
            </a:r>
            <a:r>
              <a:rPr lang="en-US" sz="900" b="1" dirty="0">
                <a:solidFill>
                  <a:schemeClr val="accent6">
                    <a:lumMod val="75000"/>
                  </a:schemeClr>
                </a:solidFill>
              </a:rPr>
              <a:t>Monitor overlay network traffic (near real-time), Packet tracing/sampling)</a:t>
            </a:r>
          </a:p>
        </p:txBody>
      </p:sp>
      <p:sp>
        <p:nvSpPr>
          <p:cNvPr id="21" name="TextBox 20"/>
          <p:cNvSpPr txBox="1"/>
          <p:nvPr/>
        </p:nvSpPr>
        <p:spPr>
          <a:xfrm>
            <a:off x="323735" y="1586797"/>
            <a:ext cx="1820733" cy="300082"/>
          </a:xfrm>
          <a:prstGeom prst="rect">
            <a:avLst/>
          </a:prstGeom>
          <a:noFill/>
        </p:spPr>
        <p:txBody>
          <a:bodyPr wrap="square" lIns="0" tIns="0" rIns="0" bIns="0" rtlCol="0">
            <a:spAutoFit/>
          </a:bodyPr>
          <a:lstStyle/>
          <a:p>
            <a:pPr defTabSz="342900" latinLnBrk="1"/>
            <a:r>
              <a:rPr lang="en-US" altLang="ko-KR" sz="1050" b="1" i="1" dirty="0">
                <a:solidFill>
                  <a:schemeClr val="accent2">
                    <a:lumMod val="75000"/>
                  </a:schemeClr>
                </a:solidFill>
                <a:latin typeface="Arial" panose="020B0604020202020204" pitchFamily="34" charset="0"/>
                <a:ea typeface="맑은 고딕" panose="020B0503020000020004" pitchFamily="34" charset="-127"/>
                <a:cs typeface="Arial" panose="020B0604020202020204" pitchFamily="34" charset="0"/>
              </a:rPr>
              <a:t>Workload-layer</a:t>
            </a:r>
            <a:r>
              <a:rPr lang="en-US" altLang="ko-KR" sz="900" b="1" i="1" dirty="0">
                <a:solidFill>
                  <a:schemeClr val="accent2">
                    <a:lumMod val="75000"/>
                  </a:schemeClr>
                </a:solidFill>
                <a:latin typeface="Arial" panose="020B0604020202020204" pitchFamily="34" charset="0"/>
                <a:ea typeface="맑은 고딕" panose="020B0503020000020004" pitchFamily="34" charset="-127"/>
                <a:cs typeface="Arial" panose="020B0604020202020204" pitchFamily="34" charset="0"/>
              </a:rPr>
              <a:t> </a:t>
            </a:r>
          </a:p>
          <a:p>
            <a:pPr defTabSz="342900" latinLnBrk="1"/>
            <a:r>
              <a:rPr lang="en-US" altLang="ko-KR" sz="900" i="1" dirty="0">
                <a:solidFill>
                  <a:schemeClr val="accent2">
                    <a:lumMod val="75000"/>
                  </a:schemeClr>
                </a:solidFill>
                <a:latin typeface="Arial" panose="020B0604020202020204" pitchFamily="34" charset="0"/>
                <a:ea typeface="맑은 고딕" panose="020B0503020000020004" pitchFamily="34" charset="-127"/>
                <a:cs typeface="Arial" panose="020B0604020202020204" pitchFamily="34" charset="0"/>
              </a:rPr>
              <a:t>(</a:t>
            </a:r>
            <a:r>
              <a:rPr lang="en-US" altLang="ko-KR" sz="900" b="1" dirty="0">
                <a:solidFill>
                  <a:schemeClr val="accent2">
                    <a:lumMod val="75000"/>
                  </a:schemeClr>
                </a:solidFill>
              </a:rPr>
              <a:t>Monitor containerized applications </a:t>
            </a:r>
            <a:r>
              <a:rPr lang="en-US" altLang="ko-KR" sz="900" i="1" dirty="0">
                <a:solidFill>
                  <a:schemeClr val="accent2">
                    <a:lumMod val="75000"/>
                  </a:schemeClr>
                </a:solidFill>
                <a:latin typeface="Arial" panose="020B0604020202020204" pitchFamily="34" charset="0"/>
                <a:ea typeface="맑은 고딕" panose="020B0503020000020004" pitchFamily="34" charset="-127"/>
                <a:cs typeface="Arial" panose="020B0604020202020204" pitchFamily="34" charset="0"/>
              </a:rPr>
              <a:t>)</a:t>
            </a:r>
            <a:endParaRPr lang="en-US" altLang="ko-KR" sz="900" b="1" dirty="0">
              <a:solidFill>
                <a:schemeClr val="accent2">
                  <a:lumMod val="75000"/>
                </a:schemeClr>
              </a:solidFill>
            </a:endParaRPr>
          </a:p>
        </p:txBody>
      </p:sp>
      <p:sp>
        <p:nvSpPr>
          <p:cNvPr id="22" name="구름 73"/>
          <p:cNvSpPr/>
          <p:nvPr/>
        </p:nvSpPr>
        <p:spPr>
          <a:xfrm>
            <a:off x="1931335" y="4100465"/>
            <a:ext cx="1041569" cy="437671"/>
          </a:xfrm>
          <a:prstGeom prst="ellipse">
            <a:avLst/>
          </a:prstGeom>
          <a:solidFill>
            <a:schemeClr val="bg1">
              <a:lumMod val="95000"/>
            </a:schemeClr>
          </a:solidFill>
          <a:ln w="9525" cap="flat" cmpd="sng" algn="ctr">
            <a:solidFill>
              <a:schemeClr val="bg1">
                <a:lumMod val="85000"/>
              </a:schemeClr>
            </a:solidFill>
            <a:prstDash val="solid"/>
            <a:miter lim="800000"/>
          </a:ln>
          <a:effectLst/>
        </p:spPr>
        <p:txBody>
          <a:bodyPr rtlCol="0" anchor="ctr"/>
          <a:lstStyle/>
          <a:p>
            <a:pPr algn="ctr" defTabSz="685824" latinLnBrk="1">
              <a:defRPr/>
            </a:pPr>
            <a:endParaRPr lang="ko-KR" altLang="en-US" sz="1350" kern="0" dirty="0">
              <a:solidFill>
                <a:prstClr val="white"/>
              </a:solidFill>
              <a:latin typeface="Calibri"/>
              <a:ea typeface="맑은 고딕"/>
            </a:endParaRPr>
          </a:p>
        </p:txBody>
      </p:sp>
      <p:sp>
        <p:nvSpPr>
          <p:cNvPr id="23" name="TextBox 22"/>
          <p:cNvSpPr txBox="1"/>
          <p:nvPr/>
        </p:nvSpPr>
        <p:spPr>
          <a:xfrm>
            <a:off x="890918" y="4118052"/>
            <a:ext cx="788827" cy="115416"/>
          </a:xfrm>
          <a:prstGeom prst="rect">
            <a:avLst/>
          </a:prstGeom>
          <a:noFill/>
        </p:spPr>
        <p:txBody>
          <a:bodyPr wrap="square" lIns="0" tIns="0" rIns="0" bIns="0" rtlCol="0">
            <a:spAutoFit/>
          </a:bodyPr>
          <a:lstStyle/>
          <a:p>
            <a:pPr defTabSz="342900" latinLnBrk="1"/>
            <a:r>
              <a:rPr lang="en-US" altLang="ko-KR" sz="750" i="1" dirty="0">
                <a:solidFill>
                  <a:prstClr val="black"/>
                </a:solidFill>
                <a:latin typeface="Arial" panose="020B0604020202020204" pitchFamily="34" charset="0"/>
                <a:ea typeface="맑은 고딕" panose="020B0503020000020004" pitchFamily="34" charset="-127"/>
                <a:cs typeface="Arial" panose="020B0604020202020204" pitchFamily="34" charset="0"/>
              </a:rPr>
              <a:t>Baremetal</a:t>
            </a:r>
            <a:endParaRPr lang="ko-KR" altLang="en-US" sz="75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26" name="TextBox 25"/>
          <p:cNvSpPr txBox="1"/>
          <p:nvPr/>
        </p:nvSpPr>
        <p:spPr>
          <a:xfrm>
            <a:off x="337951" y="4601641"/>
            <a:ext cx="2382275" cy="161583"/>
          </a:xfrm>
          <a:prstGeom prst="rect">
            <a:avLst/>
          </a:prstGeom>
          <a:noFill/>
        </p:spPr>
        <p:txBody>
          <a:bodyPr wrap="square" lIns="0" tIns="0" rIns="0" bIns="0" rtlCol="0">
            <a:spAutoFit/>
          </a:bodyPr>
          <a:lstStyle/>
          <a:p>
            <a:pPr defTabSz="342900" latinLnBrk="1"/>
            <a:r>
              <a:rPr lang="en-US" altLang="ko-KR" sz="1050" b="1" i="1" dirty="0">
                <a:solidFill>
                  <a:schemeClr val="accent1">
                    <a:lumMod val="75000"/>
                  </a:schemeClr>
                </a:solidFill>
                <a:latin typeface="Arial" panose="020B0604020202020204" pitchFamily="34" charset="0"/>
                <a:ea typeface="맑은 고딕" panose="020B0503020000020004" pitchFamily="34" charset="-127"/>
                <a:cs typeface="Arial" panose="020B0604020202020204" pitchFamily="34" charset="0"/>
              </a:rPr>
              <a:t>Underlay Resource-layer</a:t>
            </a:r>
            <a:endParaRPr lang="ko-KR" altLang="en-US" sz="1050" b="1" i="1" dirty="0">
              <a:solidFill>
                <a:schemeClr val="accent1">
                  <a:lumMod val="75000"/>
                </a:schemeClr>
              </a:solidFill>
              <a:latin typeface="Arial" panose="020B0604020202020204" pitchFamily="34" charset="0"/>
              <a:ea typeface="맑은 고딕" panose="020B0503020000020004" pitchFamily="34" charset="-127"/>
              <a:cs typeface="Arial" panose="020B0604020202020204" pitchFamily="34" charset="0"/>
            </a:endParaRPr>
          </a:p>
        </p:txBody>
      </p:sp>
      <p:sp>
        <p:nvSpPr>
          <p:cNvPr id="27" name="TextBox 26"/>
          <p:cNvSpPr txBox="1"/>
          <p:nvPr/>
        </p:nvSpPr>
        <p:spPr>
          <a:xfrm>
            <a:off x="703509" y="3578976"/>
            <a:ext cx="1114630" cy="115416"/>
          </a:xfrm>
          <a:prstGeom prst="rect">
            <a:avLst/>
          </a:prstGeom>
          <a:noFill/>
        </p:spPr>
        <p:txBody>
          <a:bodyPr wrap="square" lIns="0" tIns="0" rIns="0" bIns="0" rtlCol="0">
            <a:spAutoFit/>
          </a:bodyPr>
          <a:lstStyle/>
          <a:p>
            <a:pPr defTabSz="342900" latinLnBrk="1"/>
            <a:r>
              <a:rPr lang="en-US" altLang="ko-KR" sz="750" i="1" dirty="0">
                <a:solidFill>
                  <a:prstClr val="black"/>
                </a:solidFill>
                <a:latin typeface="Arial" panose="020B0604020202020204" pitchFamily="34" charset="0"/>
                <a:ea typeface="맑은 고딕" panose="020B0503020000020004" pitchFamily="34" charset="-127"/>
                <a:cs typeface="Arial" panose="020B0604020202020204" pitchFamily="34" charset="0"/>
              </a:rPr>
              <a:t>Virtual Networks</a:t>
            </a:r>
            <a:endParaRPr lang="ko-KR" altLang="en-US" sz="75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28" name="TextBox 27"/>
          <p:cNvSpPr txBox="1"/>
          <p:nvPr/>
        </p:nvSpPr>
        <p:spPr>
          <a:xfrm>
            <a:off x="2018247" y="3602290"/>
            <a:ext cx="535081" cy="115416"/>
          </a:xfrm>
          <a:prstGeom prst="rect">
            <a:avLst/>
          </a:prstGeom>
          <a:noFill/>
        </p:spPr>
        <p:txBody>
          <a:bodyPr wrap="square" lIns="0" tIns="0" rIns="0" bIns="0" rtlCol="0">
            <a:spAutoFit/>
          </a:bodyPr>
          <a:lstStyle/>
          <a:p>
            <a:pPr algn="ctr" defTabSz="342900" latinLnBrk="1"/>
            <a:r>
              <a:rPr lang="en-US" altLang="ko-KR" sz="750" i="1" dirty="0">
                <a:solidFill>
                  <a:prstClr val="black"/>
                </a:solidFill>
                <a:latin typeface="Arial" panose="020B0604020202020204" pitchFamily="34" charset="0"/>
                <a:ea typeface="맑은 고딕" panose="020B0503020000020004" pitchFamily="34" charset="-127"/>
                <a:cs typeface="Arial" panose="020B0604020202020204" pitchFamily="34" charset="0"/>
              </a:rPr>
              <a:t>vSwitch</a:t>
            </a:r>
            <a:endParaRPr lang="ko-KR" altLang="en-US" sz="75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29" name="TextBox 28"/>
          <p:cNvSpPr txBox="1"/>
          <p:nvPr/>
        </p:nvSpPr>
        <p:spPr>
          <a:xfrm>
            <a:off x="2545498" y="3602289"/>
            <a:ext cx="535081" cy="115416"/>
          </a:xfrm>
          <a:prstGeom prst="rect">
            <a:avLst/>
          </a:prstGeom>
          <a:noFill/>
        </p:spPr>
        <p:txBody>
          <a:bodyPr wrap="square" lIns="0" tIns="0" rIns="0" bIns="0" rtlCol="0">
            <a:spAutoFit/>
          </a:bodyPr>
          <a:lstStyle/>
          <a:p>
            <a:pPr algn="ctr" defTabSz="342900" latinLnBrk="1"/>
            <a:r>
              <a:rPr lang="en-US" altLang="ko-KR" sz="750" i="1" dirty="0">
                <a:solidFill>
                  <a:prstClr val="black"/>
                </a:solidFill>
                <a:latin typeface="Arial" panose="020B0604020202020204" pitchFamily="34" charset="0"/>
                <a:ea typeface="맑은 고딕" panose="020B0503020000020004" pitchFamily="34" charset="-127"/>
                <a:cs typeface="Arial" panose="020B0604020202020204" pitchFamily="34" charset="0"/>
              </a:rPr>
              <a:t>vLinks</a:t>
            </a:r>
            <a:endParaRPr lang="ko-KR" altLang="en-US" sz="75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30" name="TextBox 29"/>
          <p:cNvSpPr txBox="1"/>
          <p:nvPr/>
        </p:nvSpPr>
        <p:spPr>
          <a:xfrm>
            <a:off x="3027399" y="3602289"/>
            <a:ext cx="535081" cy="115416"/>
          </a:xfrm>
          <a:prstGeom prst="rect">
            <a:avLst/>
          </a:prstGeom>
          <a:noFill/>
        </p:spPr>
        <p:txBody>
          <a:bodyPr wrap="square" lIns="0" tIns="0" rIns="0" bIns="0" rtlCol="0">
            <a:spAutoFit/>
          </a:bodyPr>
          <a:lstStyle/>
          <a:p>
            <a:pPr algn="ctr" defTabSz="342900" latinLnBrk="1"/>
            <a:r>
              <a:rPr lang="en-US" altLang="ko-KR" sz="750" i="1" dirty="0">
                <a:solidFill>
                  <a:prstClr val="black"/>
                </a:solidFill>
                <a:latin typeface="Arial" panose="020B0604020202020204" pitchFamily="34" charset="0"/>
                <a:ea typeface="맑은 고딕" panose="020B0503020000020004" pitchFamily="34" charset="-127"/>
                <a:cs typeface="Arial" panose="020B0604020202020204" pitchFamily="34" charset="0"/>
              </a:rPr>
              <a:t>vPorts</a:t>
            </a:r>
            <a:endParaRPr lang="ko-KR" altLang="en-US" sz="75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31" name="TextBox 30"/>
          <p:cNvSpPr txBox="1"/>
          <p:nvPr/>
        </p:nvSpPr>
        <p:spPr>
          <a:xfrm>
            <a:off x="848833" y="4332268"/>
            <a:ext cx="540819" cy="115416"/>
          </a:xfrm>
          <a:prstGeom prst="rect">
            <a:avLst/>
          </a:prstGeom>
          <a:noFill/>
        </p:spPr>
        <p:txBody>
          <a:bodyPr wrap="square" lIns="0" tIns="0" rIns="0" bIns="0" rtlCol="0">
            <a:spAutoFit/>
          </a:bodyPr>
          <a:lstStyle/>
          <a:p>
            <a:pPr defTabSz="342900" latinLnBrk="1"/>
            <a:r>
              <a:rPr lang="en-US" altLang="ko-KR" sz="750" i="1" dirty="0">
                <a:solidFill>
                  <a:prstClr val="black"/>
                </a:solidFill>
                <a:latin typeface="Arial" panose="020B0604020202020204" pitchFamily="34" charset="0"/>
                <a:ea typeface="맑은 고딕" panose="020B0503020000020004" pitchFamily="34" charset="-127"/>
                <a:cs typeface="Arial" panose="020B0604020202020204" pitchFamily="34" charset="0"/>
              </a:rPr>
              <a:t>Sites</a:t>
            </a:r>
            <a:endParaRPr lang="ko-KR" altLang="en-US" sz="75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32" name="TextBox 31"/>
          <p:cNvSpPr txBox="1"/>
          <p:nvPr/>
        </p:nvSpPr>
        <p:spPr>
          <a:xfrm>
            <a:off x="669143" y="2025359"/>
            <a:ext cx="993365" cy="230832"/>
          </a:xfrm>
          <a:prstGeom prst="rect">
            <a:avLst/>
          </a:prstGeom>
          <a:noFill/>
        </p:spPr>
        <p:txBody>
          <a:bodyPr wrap="square" lIns="0" tIns="0" rIns="0" bIns="0" rtlCol="0">
            <a:spAutoFit/>
          </a:bodyPr>
          <a:lstStyle/>
          <a:p>
            <a:pPr defTabSz="342900" latinLnBrk="1"/>
            <a:r>
              <a:rPr lang="en-US" altLang="ko-KR" sz="750" i="1" dirty="0">
                <a:solidFill>
                  <a:prstClr val="black"/>
                </a:solidFill>
                <a:latin typeface="Arial" panose="020B0604020202020204" pitchFamily="34" charset="0"/>
                <a:ea typeface="맑은 고딕" panose="020B0503020000020004" pitchFamily="34" charset="-127"/>
                <a:cs typeface="Arial" panose="020B0604020202020204" pitchFamily="34" charset="0"/>
              </a:rPr>
              <a:t>Containerized </a:t>
            </a:r>
          </a:p>
          <a:p>
            <a:pPr defTabSz="342900" latinLnBrk="1"/>
            <a:r>
              <a:rPr lang="en-US" altLang="ko-KR" sz="750" i="1" dirty="0">
                <a:solidFill>
                  <a:prstClr val="black"/>
                </a:solidFill>
                <a:latin typeface="Arial" panose="020B0604020202020204" pitchFamily="34" charset="0"/>
                <a:ea typeface="맑은 고딕" panose="020B0503020000020004" pitchFamily="34" charset="-127"/>
                <a:cs typeface="Arial" panose="020B0604020202020204" pitchFamily="34" charset="0"/>
              </a:rPr>
              <a:t>Functions</a:t>
            </a:r>
            <a:endParaRPr lang="ko-KR" altLang="en-US" sz="75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pic>
        <p:nvPicPr>
          <p:cNvPr id="34" name="그림 82"/>
          <p:cNvPicPr>
            <a:picLocks noChangeAspect="1"/>
          </p:cNvPicPr>
          <p:nvPr/>
        </p:nvPicPr>
        <p:blipFill>
          <a:blip r:embed="rId3" cstate="print"/>
          <a:stretch>
            <a:fillRect/>
          </a:stretch>
        </p:blipFill>
        <p:spPr>
          <a:xfrm>
            <a:off x="2316577" y="4173351"/>
            <a:ext cx="290194" cy="274340"/>
          </a:xfrm>
          <a:prstGeom prst="rect">
            <a:avLst/>
          </a:prstGeom>
        </p:spPr>
      </p:pic>
      <p:sp>
        <p:nvSpPr>
          <p:cNvPr id="43" name="TextBox 42"/>
          <p:cNvSpPr txBox="1"/>
          <p:nvPr/>
        </p:nvSpPr>
        <p:spPr>
          <a:xfrm>
            <a:off x="3565569" y="3602290"/>
            <a:ext cx="535081" cy="115416"/>
          </a:xfrm>
          <a:prstGeom prst="rect">
            <a:avLst/>
          </a:prstGeom>
          <a:noFill/>
        </p:spPr>
        <p:txBody>
          <a:bodyPr wrap="square" lIns="0" tIns="0" rIns="0" bIns="0" rtlCol="0">
            <a:spAutoFit/>
          </a:bodyPr>
          <a:lstStyle/>
          <a:p>
            <a:pPr algn="ctr" defTabSz="342900" latinLnBrk="1"/>
            <a:r>
              <a:rPr lang="en-US" altLang="ko-KR" sz="750" i="1" dirty="0">
                <a:solidFill>
                  <a:prstClr val="black"/>
                </a:solidFill>
                <a:latin typeface="Arial" panose="020B0604020202020204" pitchFamily="34" charset="0"/>
                <a:ea typeface="맑은 고딕" panose="020B0503020000020004" pitchFamily="34" charset="-127"/>
                <a:cs typeface="Arial" panose="020B0604020202020204" pitchFamily="34" charset="0"/>
              </a:rPr>
              <a:t>vSwitch</a:t>
            </a:r>
            <a:endParaRPr lang="ko-KR" altLang="en-US" sz="75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69" name="TextBox 68"/>
          <p:cNvSpPr txBox="1"/>
          <p:nvPr/>
        </p:nvSpPr>
        <p:spPr>
          <a:xfrm>
            <a:off x="337953" y="3910938"/>
            <a:ext cx="2056172" cy="161583"/>
          </a:xfrm>
          <a:prstGeom prst="rect">
            <a:avLst/>
          </a:prstGeom>
          <a:noFill/>
        </p:spPr>
        <p:txBody>
          <a:bodyPr wrap="square" lIns="0" tIns="0" rIns="0" bIns="0" rtlCol="0">
            <a:spAutoFit/>
          </a:bodyPr>
          <a:lstStyle>
            <a:defPPr>
              <a:defRPr lang="en-US"/>
            </a:defPPr>
            <a:lvl1pPr defTabSz="457200" latinLnBrk="1">
              <a:defRPr sz="1400" b="1" i="1">
                <a:solidFill>
                  <a:schemeClr val="accent1">
                    <a:lumMod val="75000"/>
                  </a:schemeClr>
                </a:solidFill>
                <a:latin typeface="Arial" panose="020B0604020202020204" pitchFamily="34" charset="0"/>
                <a:ea typeface="맑은 고딕" panose="020B0503020000020004" pitchFamily="34" charset="-127"/>
                <a:cs typeface="Arial" panose="020B0604020202020204" pitchFamily="34" charset="0"/>
              </a:defRPr>
            </a:lvl1pPr>
          </a:lstStyle>
          <a:p>
            <a:r>
              <a:rPr lang="en-US" altLang="ko-KR" sz="1050" dirty="0"/>
              <a:t>Physical Resource-layer</a:t>
            </a:r>
          </a:p>
        </p:txBody>
      </p:sp>
      <p:sp>
        <p:nvSpPr>
          <p:cNvPr id="70" name="TextBox 69"/>
          <p:cNvSpPr txBox="1"/>
          <p:nvPr/>
        </p:nvSpPr>
        <p:spPr>
          <a:xfrm>
            <a:off x="323735" y="3403311"/>
            <a:ext cx="2292524" cy="161583"/>
          </a:xfrm>
          <a:prstGeom prst="rect">
            <a:avLst/>
          </a:prstGeom>
          <a:noFill/>
        </p:spPr>
        <p:txBody>
          <a:bodyPr wrap="square" lIns="0" tIns="0" rIns="0" bIns="0" rtlCol="0">
            <a:spAutoFit/>
          </a:bodyPr>
          <a:lstStyle/>
          <a:p>
            <a:pPr defTabSz="342900" latinLnBrk="1"/>
            <a:r>
              <a:rPr lang="en-US" altLang="ko-KR" sz="1050" b="1" i="1" dirty="0">
                <a:solidFill>
                  <a:schemeClr val="accent1">
                    <a:lumMod val="75000"/>
                  </a:schemeClr>
                </a:solidFill>
                <a:latin typeface="Arial" panose="020B0604020202020204" pitchFamily="34" charset="0"/>
                <a:ea typeface="맑은 고딕" panose="020B0503020000020004" pitchFamily="34" charset="-127"/>
                <a:cs typeface="Arial" panose="020B0604020202020204" pitchFamily="34" charset="0"/>
              </a:rPr>
              <a:t>Virtual Resource-layer</a:t>
            </a:r>
            <a:endParaRPr lang="ko-KR" altLang="en-US" sz="1050" b="1" i="1" dirty="0">
              <a:solidFill>
                <a:schemeClr val="accent1">
                  <a:lumMod val="75000"/>
                </a:schemeClr>
              </a:solidFill>
              <a:latin typeface="Arial" panose="020B0604020202020204" pitchFamily="34" charset="0"/>
              <a:ea typeface="맑은 고딕" panose="020B0503020000020004" pitchFamily="34" charset="-127"/>
              <a:cs typeface="Arial" panose="020B0604020202020204" pitchFamily="34" charset="0"/>
            </a:endParaRPr>
          </a:p>
        </p:txBody>
      </p:sp>
      <p:sp>
        <p:nvSpPr>
          <p:cNvPr id="77" name="TextBox 76"/>
          <p:cNvSpPr txBox="1"/>
          <p:nvPr/>
        </p:nvSpPr>
        <p:spPr>
          <a:xfrm>
            <a:off x="632295" y="4794709"/>
            <a:ext cx="1503314" cy="115416"/>
          </a:xfrm>
          <a:prstGeom prst="rect">
            <a:avLst/>
          </a:prstGeom>
          <a:noFill/>
        </p:spPr>
        <p:txBody>
          <a:bodyPr wrap="square" lIns="0" tIns="0" rIns="0" bIns="0" rtlCol="0">
            <a:spAutoFit/>
          </a:bodyPr>
          <a:lstStyle/>
          <a:p>
            <a:pPr defTabSz="342900" latinLnBrk="1"/>
            <a:r>
              <a:rPr lang="en-US" altLang="ko-KR" sz="750" i="1" dirty="0">
                <a:solidFill>
                  <a:prstClr val="black"/>
                </a:solidFill>
                <a:latin typeface="Arial" panose="020B0604020202020204" pitchFamily="34" charset="0"/>
                <a:ea typeface="맑은 고딕" panose="020B0503020000020004" pitchFamily="34" charset="-127"/>
                <a:cs typeface="Arial" panose="020B0604020202020204" pitchFamily="34" charset="0"/>
              </a:rPr>
              <a:t>Research Network(s)</a:t>
            </a:r>
            <a:endParaRPr lang="ko-KR" altLang="en-US" sz="75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78" name="TextBox 77"/>
          <p:cNvSpPr txBox="1"/>
          <p:nvPr/>
        </p:nvSpPr>
        <p:spPr>
          <a:xfrm>
            <a:off x="528055" y="5014222"/>
            <a:ext cx="1723200" cy="115416"/>
          </a:xfrm>
          <a:prstGeom prst="rect">
            <a:avLst/>
          </a:prstGeom>
          <a:noFill/>
        </p:spPr>
        <p:txBody>
          <a:bodyPr wrap="square" lIns="0" tIns="0" rIns="0" bIns="0" rtlCol="0">
            <a:spAutoFit/>
          </a:bodyPr>
          <a:lstStyle/>
          <a:p>
            <a:pPr defTabSz="342900" latinLnBrk="1"/>
            <a:r>
              <a:rPr lang="en-US" altLang="ko-KR" sz="750" i="1" dirty="0">
                <a:solidFill>
                  <a:prstClr val="black"/>
                </a:solidFill>
                <a:latin typeface="Arial" panose="020B0604020202020204" pitchFamily="34" charset="0"/>
                <a:ea typeface="맑은 고딕" panose="020B0503020000020004" pitchFamily="34" charset="-127"/>
                <a:cs typeface="Arial" panose="020B0604020202020204" pitchFamily="34" charset="0"/>
              </a:rPr>
              <a:t>Trans-Eurasia Information Network</a:t>
            </a:r>
          </a:p>
        </p:txBody>
      </p:sp>
      <p:sp>
        <p:nvSpPr>
          <p:cNvPr id="17" name="Content Placeholder 16"/>
          <p:cNvSpPr>
            <a:spLocks noGrp="1"/>
          </p:cNvSpPr>
          <p:nvPr>
            <p:ph idx="1"/>
          </p:nvPr>
        </p:nvSpPr>
        <p:spPr>
          <a:xfrm>
            <a:off x="5711062" y="1676401"/>
            <a:ext cx="3176930" cy="3813572"/>
          </a:xfrm>
        </p:spPr>
        <p:txBody>
          <a:bodyPr>
            <a:normAutofit/>
          </a:bodyPr>
          <a:lstStyle/>
          <a:p>
            <a:pPr marL="257175" indent="-257175">
              <a:buFont typeface="+mj-lt"/>
              <a:buAutoNum type="arabicPeriod"/>
              <a:tabLst>
                <a:tab pos="217885" algn="l"/>
              </a:tabLst>
            </a:pPr>
            <a:r>
              <a:rPr lang="en-US" sz="1800" dirty="0"/>
              <a:t>Setup</a:t>
            </a:r>
            <a:r>
              <a:rPr lang="en-US" sz="1650" dirty="0"/>
              <a:t> Cloud-native Edge Boxes</a:t>
            </a:r>
          </a:p>
          <a:p>
            <a:pPr lvl="1"/>
            <a:r>
              <a:rPr lang="en-US" sz="1200" dirty="0"/>
              <a:t>OF@TEIN+ playground with cloud-native edge supported Micro-Boxes</a:t>
            </a:r>
          </a:p>
          <a:p>
            <a:pPr marL="257175" indent="-257175">
              <a:buFont typeface="+mj-lt"/>
              <a:buAutoNum type="arabicPeriod"/>
            </a:pPr>
            <a:r>
              <a:rPr lang="en-US" sz="1800" dirty="0"/>
              <a:t>Resilient measurement</a:t>
            </a:r>
          </a:p>
          <a:p>
            <a:pPr lvl="1"/>
            <a:r>
              <a:rPr lang="en-US" sz="1200" dirty="0"/>
              <a:t>Visibility Data and Applications are recoverable under failure.</a:t>
            </a:r>
          </a:p>
          <a:p>
            <a:pPr marL="257175" indent="-257175">
              <a:buFont typeface="+mj-lt"/>
              <a:buAutoNum type="arabicPeriod"/>
            </a:pPr>
            <a:r>
              <a:rPr lang="en-US" sz="1800" dirty="0"/>
              <a:t>Efficient and timely measurement</a:t>
            </a:r>
          </a:p>
          <a:p>
            <a:pPr lvl="1"/>
            <a:r>
              <a:rPr lang="en-US" sz="1200" dirty="0"/>
              <a:t>Low network Bandwidth and </a:t>
            </a:r>
          </a:p>
          <a:p>
            <a:pPr lvl="1"/>
            <a:r>
              <a:rPr lang="en-US" sz="1200" dirty="0"/>
              <a:t>Low storage consumption</a:t>
            </a:r>
          </a:p>
          <a:p>
            <a:pPr marL="257175" indent="-257175">
              <a:buFont typeface="+mj-lt"/>
              <a:buAutoNum type="arabicPeriod"/>
            </a:pPr>
            <a:r>
              <a:rPr lang="en-US" sz="1800" dirty="0"/>
              <a:t>Verification: </a:t>
            </a:r>
          </a:p>
          <a:p>
            <a:pPr lvl="1"/>
            <a:r>
              <a:rPr lang="en-US" sz="1200" dirty="0"/>
              <a:t>Multiple Visualization schemes</a:t>
            </a:r>
          </a:p>
        </p:txBody>
      </p:sp>
      <p:sp>
        <p:nvSpPr>
          <p:cNvPr id="2" name="Slide Number Placeholder 1"/>
          <p:cNvSpPr>
            <a:spLocks noGrp="1"/>
          </p:cNvSpPr>
          <p:nvPr>
            <p:ph type="sldNum" sz="quarter" idx="12"/>
          </p:nvPr>
        </p:nvSpPr>
        <p:spPr>
          <a:xfrm>
            <a:off x="6960921" y="5694543"/>
            <a:ext cx="2056865" cy="273844"/>
          </a:xfrm>
          <a:prstGeom prst="rect">
            <a:avLst/>
          </a:prstGeom>
        </p:spPr>
        <p:txBody>
          <a:bodyPr/>
          <a:lstStyle/>
          <a:p>
            <a:pPr defTabSz="685766">
              <a:defRPr/>
            </a:pPr>
            <a:fld id="{08A8D2C8-7BEB-4EA3-BB97-80409E761DC9}" type="slidenum">
              <a:rPr lang="en-US">
                <a:solidFill>
                  <a:prstClr val="black">
                    <a:tint val="75000"/>
                  </a:prstClr>
                </a:solidFill>
                <a:latin typeface="Calibri" panose="020F0502020204030204"/>
              </a:rPr>
              <a:pPr defTabSz="685766">
                <a:defRPr/>
              </a:pPr>
              <a:t>7</a:t>
            </a:fld>
            <a:endParaRPr lang="en-US">
              <a:solidFill>
                <a:prstClr val="black">
                  <a:tint val="75000"/>
                </a:prstClr>
              </a:solidFill>
              <a:latin typeface="Calibri" panose="020F0502020204030204"/>
            </a:endParaRPr>
          </a:p>
        </p:txBody>
      </p:sp>
      <p:sp>
        <p:nvSpPr>
          <p:cNvPr id="132" name="구름 73"/>
          <p:cNvSpPr/>
          <p:nvPr/>
        </p:nvSpPr>
        <p:spPr>
          <a:xfrm>
            <a:off x="3644435" y="4119867"/>
            <a:ext cx="1041569" cy="437671"/>
          </a:xfrm>
          <a:prstGeom prst="ellipse">
            <a:avLst/>
          </a:prstGeom>
          <a:solidFill>
            <a:schemeClr val="bg1">
              <a:lumMod val="95000"/>
            </a:schemeClr>
          </a:solidFill>
          <a:ln w="9525" cap="flat" cmpd="sng" algn="ctr">
            <a:solidFill>
              <a:schemeClr val="bg1">
                <a:lumMod val="85000"/>
              </a:schemeClr>
            </a:solidFill>
            <a:prstDash val="solid"/>
            <a:miter lim="800000"/>
          </a:ln>
          <a:effectLst/>
        </p:spPr>
        <p:txBody>
          <a:bodyPr rtlCol="0" anchor="ctr"/>
          <a:lstStyle/>
          <a:p>
            <a:pPr algn="ctr" defTabSz="685824" latinLnBrk="1">
              <a:defRPr/>
            </a:pPr>
            <a:endParaRPr lang="ko-KR" altLang="en-US" sz="1350" kern="0" dirty="0">
              <a:solidFill>
                <a:prstClr val="white"/>
              </a:solidFill>
              <a:latin typeface="Calibri"/>
              <a:ea typeface="맑은 고딕"/>
            </a:endParaRPr>
          </a:p>
        </p:txBody>
      </p:sp>
      <p:pic>
        <p:nvPicPr>
          <p:cNvPr id="133" name="그림 82"/>
          <p:cNvPicPr>
            <a:picLocks noChangeAspect="1"/>
          </p:cNvPicPr>
          <p:nvPr/>
        </p:nvPicPr>
        <p:blipFill>
          <a:blip r:embed="rId3" cstate="print"/>
          <a:stretch>
            <a:fillRect/>
          </a:stretch>
        </p:blipFill>
        <p:spPr>
          <a:xfrm>
            <a:off x="4029679" y="4192753"/>
            <a:ext cx="290194" cy="274340"/>
          </a:xfrm>
          <a:prstGeom prst="rect">
            <a:avLst/>
          </a:prstGeom>
        </p:spPr>
      </p:pic>
      <p:cxnSp>
        <p:nvCxnSpPr>
          <p:cNvPr id="134" name="Elbow Connector 133"/>
          <p:cNvCxnSpPr/>
          <p:nvPr/>
        </p:nvCxnSpPr>
        <p:spPr>
          <a:xfrm rot="16200000" flipH="1">
            <a:off x="2153060" y="4850384"/>
            <a:ext cx="578574" cy="23163"/>
          </a:xfrm>
          <a:prstGeom prst="bentConnector3">
            <a:avLst>
              <a:gd name="adj1" fmla="val 50000"/>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5" name="구름 73"/>
          <p:cNvSpPr/>
          <p:nvPr/>
        </p:nvSpPr>
        <p:spPr>
          <a:xfrm>
            <a:off x="2191305" y="4773726"/>
            <a:ext cx="502086" cy="153064"/>
          </a:xfrm>
          <a:prstGeom prst="cloud">
            <a:avLst/>
          </a:prstGeom>
          <a:solidFill>
            <a:schemeClr val="bg1">
              <a:lumMod val="85000"/>
            </a:schemeClr>
          </a:solidFill>
          <a:ln w="3175" cap="flat" cmpd="sng" algn="ctr">
            <a:solidFill>
              <a:schemeClr val="bg1">
                <a:lumMod val="75000"/>
              </a:schemeClr>
            </a:solidFill>
            <a:prstDash val="solid"/>
            <a:miter lim="800000"/>
          </a:ln>
          <a:effectLst/>
        </p:spPr>
        <p:txBody>
          <a:bodyPr rtlCol="0" anchor="ctr"/>
          <a:lstStyle/>
          <a:p>
            <a:pPr algn="ctr" defTabSz="685824" latinLnBrk="1">
              <a:defRPr/>
            </a:pPr>
            <a:endParaRPr lang="ko-KR" altLang="en-US" sz="1350" kern="0" dirty="0">
              <a:solidFill>
                <a:prstClr val="white"/>
              </a:solidFill>
              <a:latin typeface="Calibri"/>
              <a:ea typeface="맑은 고딕"/>
            </a:endParaRPr>
          </a:p>
        </p:txBody>
      </p:sp>
      <p:grpSp>
        <p:nvGrpSpPr>
          <p:cNvPr id="3" name="Group 4"/>
          <p:cNvGrpSpPr/>
          <p:nvPr/>
        </p:nvGrpSpPr>
        <p:grpSpPr>
          <a:xfrm>
            <a:off x="3849607" y="4556149"/>
            <a:ext cx="502086" cy="505816"/>
            <a:chOff x="6260374" y="4969622"/>
            <a:chExt cx="669623" cy="674421"/>
          </a:xfrm>
        </p:grpSpPr>
        <p:cxnSp>
          <p:nvCxnSpPr>
            <p:cNvPr id="137" name="Elbow Connector 136"/>
            <p:cNvCxnSpPr/>
            <p:nvPr/>
          </p:nvCxnSpPr>
          <p:spPr>
            <a:xfrm rot="5400000">
              <a:off x="6292521" y="5244471"/>
              <a:ext cx="674421" cy="124723"/>
            </a:xfrm>
            <a:prstGeom prst="bentConnector3">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6" name="구름 73"/>
            <p:cNvSpPr/>
            <p:nvPr/>
          </p:nvSpPr>
          <p:spPr>
            <a:xfrm>
              <a:off x="6260374" y="5249963"/>
              <a:ext cx="669623" cy="204085"/>
            </a:xfrm>
            <a:prstGeom prst="cloud">
              <a:avLst/>
            </a:prstGeom>
            <a:solidFill>
              <a:schemeClr val="bg1">
                <a:lumMod val="85000"/>
              </a:schemeClr>
            </a:solidFill>
            <a:ln w="3175" cap="flat" cmpd="sng" algn="ctr">
              <a:solidFill>
                <a:schemeClr val="bg1">
                  <a:lumMod val="75000"/>
                </a:schemeClr>
              </a:solidFill>
              <a:prstDash val="solid"/>
              <a:miter lim="800000"/>
            </a:ln>
            <a:effectLst/>
          </p:spPr>
          <p:txBody>
            <a:bodyPr rtlCol="0" anchor="ctr"/>
            <a:lstStyle/>
            <a:p>
              <a:pPr algn="ctr" defTabSz="685824" latinLnBrk="1">
                <a:defRPr/>
              </a:pPr>
              <a:endParaRPr lang="ko-KR" altLang="en-US" sz="1350" kern="0" dirty="0">
                <a:solidFill>
                  <a:prstClr val="white"/>
                </a:solidFill>
                <a:latin typeface="Calibri"/>
                <a:ea typeface="맑은 고딕"/>
              </a:endParaRPr>
            </a:p>
          </p:txBody>
        </p:sp>
      </p:grpSp>
      <p:grpSp>
        <p:nvGrpSpPr>
          <p:cNvPr id="4" name="Group 3"/>
          <p:cNvGrpSpPr/>
          <p:nvPr/>
        </p:nvGrpSpPr>
        <p:grpSpPr>
          <a:xfrm>
            <a:off x="1600883" y="4934064"/>
            <a:ext cx="2725130" cy="400037"/>
            <a:chOff x="3705475" y="6068340"/>
            <a:chExt cx="3634455" cy="642238"/>
          </a:xfrm>
        </p:grpSpPr>
        <p:sp>
          <p:nvSpPr>
            <p:cNvPr id="138" name="구름 73"/>
            <p:cNvSpPr/>
            <p:nvPr/>
          </p:nvSpPr>
          <p:spPr>
            <a:xfrm>
              <a:off x="4634778" y="6068340"/>
              <a:ext cx="2705152" cy="642238"/>
            </a:xfrm>
            <a:prstGeom prst="cloud">
              <a:avLst/>
            </a:prstGeom>
            <a:solidFill>
              <a:schemeClr val="bg1"/>
            </a:solidFill>
            <a:ln w="9525" cap="flat" cmpd="sng" algn="ctr">
              <a:solidFill>
                <a:schemeClr val="bg1">
                  <a:lumMod val="75000"/>
                </a:schemeClr>
              </a:solidFill>
              <a:prstDash val="solid"/>
              <a:miter lim="800000"/>
            </a:ln>
            <a:effectLst/>
          </p:spPr>
          <p:txBody>
            <a:bodyPr rtlCol="0" anchor="ctr"/>
            <a:lstStyle/>
            <a:p>
              <a:pPr algn="ctr" defTabSz="685824" latinLnBrk="1">
                <a:defRPr/>
              </a:pPr>
              <a:endParaRPr lang="ko-KR" altLang="en-US" sz="1350" kern="0" dirty="0">
                <a:solidFill>
                  <a:prstClr val="white"/>
                </a:solidFill>
                <a:latin typeface="Calibri"/>
                <a:ea typeface="맑은 고딕"/>
              </a:endParaRPr>
            </a:p>
          </p:txBody>
        </p:sp>
        <p:cxnSp>
          <p:nvCxnSpPr>
            <p:cNvPr id="139" name="직선 연결선 43"/>
            <p:cNvCxnSpPr>
              <a:stCxn id="147" idx="3"/>
              <a:endCxn id="149" idx="1"/>
            </p:cNvCxnSpPr>
            <p:nvPr/>
          </p:nvCxnSpPr>
          <p:spPr>
            <a:xfrm>
              <a:off x="5666216" y="6225400"/>
              <a:ext cx="625274" cy="4273"/>
            </a:xfrm>
            <a:prstGeom prst="line">
              <a:avLst/>
            </a:prstGeom>
            <a:noFill/>
            <a:ln w="9525" cap="flat" cmpd="sng" algn="ctr">
              <a:solidFill>
                <a:schemeClr val="tx1">
                  <a:lumMod val="50000"/>
                  <a:lumOff val="50000"/>
                </a:schemeClr>
              </a:solidFill>
              <a:prstDash val="solid"/>
              <a:miter lim="800000"/>
            </a:ln>
            <a:effectLst/>
          </p:spPr>
        </p:cxnSp>
        <p:cxnSp>
          <p:nvCxnSpPr>
            <p:cNvPr id="143" name="직선 연결선 43"/>
            <p:cNvCxnSpPr>
              <a:endCxn id="149" idx="1"/>
            </p:cNvCxnSpPr>
            <p:nvPr/>
          </p:nvCxnSpPr>
          <p:spPr>
            <a:xfrm flipV="1">
              <a:off x="3705475" y="6229682"/>
              <a:ext cx="312522" cy="286653"/>
            </a:xfrm>
            <a:prstGeom prst="line">
              <a:avLst/>
            </a:prstGeom>
            <a:noFill/>
            <a:ln w="9525" cap="flat" cmpd="sng" algn="ctr">
              <a:solidFill>
                <a:schemeClr val="tx1">
                  <a:lumMod val="50000"/>
                  <a:lumOff val="50000"/>
                </a:schemeClr>
              </a:solidFill>
              <a:prstDash val="solid"/>
              <a:miter lim="800000"/>
            </a:ln>
            <a:effectLst/>
          </p:spPr>
        </p:cxnSp>
        <p:cxnSp>
          <p:nvCxnSpPr>
            <p:cNvPr id="144" name="직선 연결선 43"/>
            <p:cNvCxnSpPr>
              <a:stCxn id="147" idx="3"/>
              <a:endCxn id="148" idx="0"/>
            </p:cNvCxnSpPr>
            <p:nvPr/>
          </p:nvCxnSpPr>
          <p:spPr>
            <a:xfrm>
              <a:off x="5666216" y="6225400"/>
              <a:ext cx="360146" cy="219795"/>
            </a:xfrm>
            <a:prstGeom prst="line">
              <a:avLst/>
            </a:prstGeom>
            <a:noFill/>
            <a:ln w="9525" cap="flat" cmpd="sng" algn="ctr">
              <a:solidFill>
                <a:schemeClr val="tx1">
                  <a:lumMod val="50000"/>
                  <a:lumOff val="50000"/>
                </a:schemeClr>
              </a:solidFill>
              <a:prstDash val="solid"/>
              <a:miter lim="800000"/>
            </a:ln>
            <a:effectLst/>
          </p:spPr>
        </p:cxnSp>
      </p:grpSp>
      <p:pic>
        <p:nvPicPr>
          <p:cNvPr id="147" name="Picture 14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1770" y="4970597"/>
            <a:ext cx="299285" cy="122589"/>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148" name="Picture 1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1452" y="5168798"/>
            <a:ext cx="299285" cy="122589"/>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149" name="Picture 1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9888" y="4973259"/>
            <a:ext cx="299285" cy="122589"/>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150" name="Picture 14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7487" y="4485373"/>
            <a:ext cx="299285" cy="152852"/>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161" name="Picture 16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6732" y="4486596"/>
            <a:ext cx="299285" cy="152852"/>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177" name="Picture 176"/>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49463" y="1638567"/>
            <a:ext cx="230741" cy="230801"/>
          </a:xfrm>
          <a:prstGeom prst="rect">
            <a:avLst/>
          </a:prstGeom>
        </p:spPr>
      </p:pic>
      <p:sp>
        <p:nvSpPr>
          <p:cNvPr id="178" name="Rectangle 177"/>
          <p:cNvSpPr/>
          <p:nvPr/>
        </p:nvSpPr>
        <p:spPr>
          <a:xfrm>
            <a:off x="2917423" y="2721527"/>
            <a:ext cx="1537961" cy="219291"/>
          </a:xfrm>
          <a:prstGeom prst="rect">
            <a:avLst/>
          </a:prstGeom>
        </p:spPr>
        <p:txBody>
          <a:bodyPr>
            <a:spAutoFit/>
          </a:bodyPr>
          <a:lstStyle/>
          <a:p>
            <a:pPr defTabSz="685824">
              <a:defRPr/>
            </a:pPr>
            <a:endParaRPr lang="ko-KR" altLang="en-US" sz="825"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grpSp>
        <p:nvGrpSpPr>
          <p:cNvPr id="5" name="Group 180"/>
          <p:cNvGrpSpPr/>
          <p:nvPr/>
        </p:nvGrpSpPr>
        <p:grpSpPr>
          <a:xfrm>
            <a:off x="2158687" y="1866444"/>
            <a:ext cx="1132952" cy="644243"/>
            <a:chOff x="5848678" y="1914939"/>
            <a:chExt cx="1090246" cy="704379"/>
          </a:xfrm>
        </p:grpSpPr>
        <p:grpSp>
          <p:nvGrpSpPr>
            <p:cNvPr id="6" name="그룹 2"/>
            <p:cNvGrpSpPr/>
            <p:nvPr/>
          </p:nvGrpSpPr>
          <p:grpSpPr>
            <a:xfrm>
              <a:off x="5958803" y="2133670"/>
              <a:ext cx="384865" cy="170684"/>
              <a:chOff x="1019409" y="2315377"/>
              <a:chExt cx="384865" cy="170684"/>
            </a:xfrm>
          </p:grpSpPr>
          <p:sp>
            <p:nvSpPr>
              <p:cNvPr id="190" name="타원 278"/>
              <p:cNvSpPr/>
              <p:nvPr/>
            </p:nvSpPr>
            <p:spPr>
              <a:xfrm>
                <a:off x="1019409" y="2315377"/>
                <a:ext cx="384865" cy="170684"/>
              </a:xfrm>
              <a:prstGeom prst="ellipse">
                <a:avLst/>
              </a:prstGeom>
              <a:noFill/>
              <a:ln w="9525" cap="flat" cmpd="sng" algn="ctr">
                <a:solidFill>
                  <a:srgbClr val="70AD47">
                    <a:lumMod val="75000"/>
                  </a:srgbClr>
                </a:solidFill>
                <a:prstDash val="solid"/>
                <a:miter lim="800000"/>
              </a:ln>
              <a:effectLst/>
            </p:spPr>
            <p:txBody>
              <a:bodyPr rtlCol="0" anchor="ctr"/>
              <a:lstStyle/>
              <a:p>
                <a:pPr algn="ctr" defTabSz="685824" latinLnBrk="1">
                  <a:defRPr/>
                </a:pPr>
                <a:endParaRPr lang="ko-KR" altLang="en-US" sz="1350" kern="0" dirty="0">
                  <a:solidFill>
                    <a:prstClr val="white"/>
                  </a:solidFill>
                  <a:latin typeface="Calibri"/>
                  <a:ea typeface="맑은 고딕"/>
                </a:endParaRPr>
              </a:p>
            </p:txBody>
          </p:sp>
          <p:sp>
            <p:nvSpPr>
              <p:cNvPr id="191" name="TextBox 190"/>
              <p:cNvSpPr txBox="1"/>
              <p:nvPr/>
            </p:nvSpPr>
            <p:spPr>
              <a:xfrm>
                <a:off x="1051156" y="2323775"/>
                <a:ext cx="321371" cy="126189"/>
              </a:xfrm>
              <a:prstGeom prst="rect">
                <a:avLst/>
              </a:prstGeom>
              <a:noFill/>
              <a:ln w="9525">
                <a:noFill/>
              </a:ln>
            </p:spPr>
            <p:txBody>
              <a:bodyPr wrap="square" lIns="0" tIns="0" rIns="0" bIns="0" rtlCol="0">
                <a:spAutoFit/>
              </a:bodyPr>
              <a:lstStyle/>
              <a:p>
                <a:pPr algn="ctr" defTabSz="342900" latinLnBrk="1"/>
                <a:r>
                  <a:rPr lang="en-US" altLang="ko-KR" sz="750" dirty="0">
                    <a:solidFill>
                      <a:prstClr val="black"/>
                    </a:solidFill>
                    <a:latin typeface="Arial" panose="020B0604020202020204" pitchFamily="34" charset="0"/>
                    <a:ea typeface="맑은 고딕" panose="020B0503020000020004" pitchFamily="34" charset="-127"/>
                    <a:cs typeface="Arial" panose="020B0604020202020204" pitchFamily="34" charset="0"/>
                  </a:rPr>
                  <a:t>App</a:t>
                </a:r>
                <a:endParaRPr lang="ko-KR" altLang="en-US" sz="75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grpSp>
        <p:sp>
          <p:nvSpPr>
            <p:cNvPr id="183" name="타원 281"/>
            <p:cNvSpPr/>
            <p:nvPr/>
          </p:nvSpPr>
          <p:spPr>
            <a:xfrm>
              <a:off x="6438216" y="2133670"/>
              <a:ext cx="384865" cy="170684"/>
            </a:xfrm>
            <a:prstGeom prst="ellipse">
              <a:avLst/>
            </a:prstGeom>
            <a:noFill/>
            <a:ln w="9525" cap="flat" cmpd="sng" algn="ctr">
              <a:solidFill>
                <a:srgbClr val="70AD47">
                  <a:lumMod val="75000"/>
                </a:srgbClr>
              </a:solidFill>
              <a:prstDash val="solid"/>
              <a:miter lim="800000"/>
            </a:ln>
            <a:effectLst/>
          </p:spPr>
          <p:txBody>
            <a:bodyPr rtlCol="0" anchor="ctr"/>
            <a:lstStyle/>
            <a:p>
              <a:pPr algn="ctr" defTabSz="685824" latinLnBrk="1">
                <a:defRPr/>
              </a:pPr>
              <a:endParaRPr lang="ko-KR" altLang="en-US" sz="1350" kern="0" dirty="0">
                <a:solidFill>
                  <a:prstClr val="white"/>
                </a:solidFill>
                <a:latin typeface="Calibri"/>
                <a:ea typeface="맑은 고딕"/>
              </a:endParaRPr>
            </a:p>
          </p:txBody>
        </p:sp>
        <p:sp>
          <p:nvSpPr>
            <p:cNvPr id="184" name="TextBox 183"/>
            <p:cNvSpPr txBox="1"/>
            <p:nvPr/>
          </p:nvSpPr>
          <p:spPr>
            <a:xfrm>
              <a:off x="6476642" y="2142068"/>
              <a:ext cx="308011" cy="126189"/>
            </a:xfrm>
            <a:prstGeom prst="rect">
              <a:avLst/>
            </a:prstGeom>
            <a:noFill/>
            <a:ln w="9525">
              <a:noFill/>
            </a:ln>
          </p:spPr>
          <p:txBody>
            <a:bodyPr wrap="square" lIns="0" tIns="0" rIns="0" bIns="0" rtlCol="0">
              <a:spAutoFit/>
            </a:bodyPr>
            <a:lstStyle/>
            <a:p>
              <a:pPr algn="ctr" defTabSz="342900" latinLnBrk="1"/>
              <a:r>
                <a:rPr lang="en-US" altLang="ko-KR" sz="750" dirty="0">
                  <a:solidFill>
                    <a:prstClr val="black"/>
                  </a:solidFill>
                  <a:latin typeface="Arial" panose="020B0604020202020204" pitchFamily="34" charset="0"/>
                  <a:ea typeface="맑은 고딕" panose="020B0503020000020004" pitchFamily="34" charset="-127"/>
                  <a:cs typeface="Arial" panose="020B0604020202020204" pitchFamily="34" charset="0"/>
                </a:rPr>
                <a:t>App</a:t>
              </a:r>
              <a:endParaRPr lang="ko-KR" altLang="en-US" sz="75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grpSp>
          <p:nvGrpSpPr>
            <p:cNvPr id="14" name="그룹 239"/>
            <p:cNvGrpSpPr/>
            <p:nvPr/>
          </p:nvGrpSpPr>
          <p:grpSpPr>
            <a:xfrm>
              <a:off x="6195240" y="2391000"/>
              <a:ext cx="384865" cy="170684"/>
              <a:chOff x="1019409" y="2315377"/>
              <a:chExt cx="384865" cy="170684"/>
            </a:xfrm>
          </p:grpSpPr>
          <p:sp>
            <p:nvSpPr>
              <p:cNvPr id="188" name="타원 278"/>
              <p:cNvSpPr/>
              <p:nvPr/>
            </p:nvSpPr>
            <p:spPr>
              <a:xfrm>
                <a:off x="1019409" y="2315377"/>
                <a:ext cx="384865" cy="170684"/>
              </a:xfrm>
              <a:prstGeom prst="ellipse">
                <a:avLst/>
              </a:prstGeom>
              <a:noFill/>
              <a:ln w="9525" cap="flat" cmpd="sng" algn="ctr">
                <a:solidFill>
                  <a:srgbClr val="70AD47">
                    <a:lumMod val="75000"/>
                  </a:srgbClr>
                </a:solidFill>
                <a:prstDash val="solid"/>
                <a:miter lim="800000"/>
              </a:ln>
              <a:effectLst/>
            </p:spPr>
            <p:txBody>
              <a:bodyPr rtlCol="0" anchor="ctr"/>
              <a:lstStyle/>
              <a:p>
                <a:pPr algn="ctr" defTabSz="685824" latinLnBrk="1">
                  <a:defRPr/>
                </a:pPr>
                <a:endParaRPr lang="ko-KR" altLang="en-US" sz="1350" kern="0" dirty="0">
                  <a:solidFill>
                    <a:prstClr val="white"/>
                  </a:solidFill>
                  <a:latin typeface="Calibri"/>
                  <a:ea typeface="맑은 고딕"/>
                </a:endParaRPr>
              </a:p>
            </p:txBody>
          </p:sp>
          <p:sp>
            <p:nvSpPr>
              <p:cNvPr id="189" name="TextBox 188"/>
              <p:cNvSpPr txBox="1"/>
              <p:nvPr/>
            </p:nvSpPr>
            <p:spPr>
              <a:xfrm>
                <a:off x="1051156" y="2323775"/>
                <a:ext cx="321371" cy="126189"/>
              </a:xfrm>
              <a:prstGeom prst="rect">
                <a:avLst/>
              </a:prstGeom>
              <a:noFill/>
              <a:ln w="9525">
                <a:noFill/>
              </a:ln>
            </p:spPr>
            <p:txBody>
              <a:bodyPr wrap="square" lIns="0" tIns="0" rIns="0" bIns="0" rtlCol="0">
                <a:spAutoFit/>
              </a:bodyPr>
              <a:lstStyle/>
              <a:p>
                <a:pPr algn="ctr" defTabSz="342900" latinLnBrk="1"/>
                <a:r>
                  <a:rPr lang="en-US" altLang="ko-KR" sz="750" dirty="0">
                    <a:solidFill>
                      <a:prstClr val="black"/>
                    </a:solidFill>
                    <a:latin typeface="Arial" panose="020B0604020202020204" pitchFamily="34" charset="0"/>
                    <a:ea typeface="맑은 고딕" panose="020B0503020000020004" pitchFamily="34" charset="-127"/>
                    <a:cs typeface="Arial" panose="020B0604020202020204" pitchFamily="34" charset="0"/>
                  </a:rPr>
                  <a:t>App</a:t>
                </a:r>
                <a:endParaRPr lang="ko-KR" altLang="en-US" sz="75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grpSp>
        <p:sp>
          <p:nvSpPr>
            <p:cNvPr id="186" name="타원 3"/>
            <p:cNvSpPr/>
            <p:nvPr/>
          </p:nvSpPr>
          <p:spPr>
            <a:xfrm>
              <a:off x="5848678" y="1914939"/>
              <a:ext cx="1090246" cy="704379"/>
            </a:xfrm>
            <a:prstGeom prst="ellipse">
              <a:avLst/>
            </a:prstGeom>
            <a:noFill/>
            <a:ln>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ko-KR" altLang="en-US" sz="1350">
                <a:solidFill>
                  <a:prstClr val="white"/>
                </a:solidFill>
                <a:latin typeface="Calibri" panose="020F0502020204030204"/>
                <a:ea typeface="맑은 고딕" panose="020B0503020000020004" pitchFamily="34" charset="-127"/>
              </a:endParaRPr>
            </a:p>
          </p:txBody>
        </p:sp>
        <p:sp>
          <p:nvSpPr>
            <p:cNvPr id="187" name="TextBox 186"/>
            <p:cNvSpPr txBox="1"/>
            <p:nvPr/>
          </p:nvSpPr>
          <p:spPr>
            <a:xfrm>
              <a:off x="6215246" y="1939341"/>
              <a:ext cx="321372" cy="126189"/>
            </a:xfrm>
            <a:prstGeom prst="rect">
              <a:avLst/>
            </a:prstGeom>
            <a:noFill/>
            <a:ln w="9525">
              <a:noFill/>
            </a:ln>
          </p:spPr>
          <p:txBody>
            <a:bodyPr wrap="square" lIns="0" tIns="0" rIns="0" bIns="0" rtlCol="0">
              <a:spAutoFit/>
            </a:bodyPr>
            <a:lstStyle/>
            <a:p>
              <a:pPr algn="ctr" defTabSz="342900" latinLnBrk="1"/>
              <a:r>
                <a:rPr lang="en-US" altLang="ko-KR" sz="75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Pod</a:t>
              </a:r>
              <a:endParaRPr lang="ko-KR" altLang="en-US" sz="75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grpSp>
      <p:grpSp>
        <p:nvGrpSpPr>
          <p:cNvPr id="15" name="Group 191"/>
          <p:cNvGrpSpPr/>
          <p:nvPr/>
        </p:nvGrpSpPr>
        <p:grpSpPr>
          <a:xfrm>
            <a:off x="3783050" y="1941767"/>
            <a:ext cx="980678" cy="564400"/>
            <a:chOff x="3931936" y="972011"/>
            <a:chExt cx="887236" cy="574272"/>
          </a:xfrm>
        </p:grpSpPr>
        <p:grpSp>
          <p:nvGrpSpPr>
            <p:cNvPr id="16" name="그룹 2"/>
            <p:cNvGrpSpPr/>
            <p:nvPr/>
          </p:nvGrpSpPr>
          <p:grpSpPr>
            <a:xfrm>
              <a:off x="4025302" y="1228284"/>
              <a:ext cx="326298" cy="143316"/>
              <a:chOff x="1019409" y="2315377"/>
              <a:chExt cx="384865" cy="170684"/>
            </a:xfrm>
          </p:grpSpPr>
          <p:sp>
            <p:nvSpPr>
              <p:cNvPr id="198" name="타원 278"/>
              <p:cNvSpPr/>
              <p:nvPr/>
            </p:nvSpPr>
            <p:spPr>
              <a:xfrm>
                <a:off x="1019409" y="2315377"/>
                <a:ext cx="384865" cy="170684"/>
              </a:xfrm>
              <a:prstGeom prst="ellipse">
                <a:avLst/>
              </a:prstGeom>
              <a:noFill/>
              <a:ln w="9525" cap="flat" cmpd="sng" algn="ctr">
                <a:solidFill>
                  <a:srgbClr val="70AD47">
                    <a:lumMod val="75000"/>
                  </a:srgbClr>
                </a:solidFill>
                <a:prstDash val="solid"/>
                <a:miter lim="800000"/>
              </a:ln>
              <a:effectLst/>
            </p:spPr>
            <p:txBody>
              <a:bodyPr rtlCol="0" anchor="ctr"/>
              <a:lstStyle/>
              <a:p>
                <a:pPr algn="ctr" defTabSz="685824" latinLnBrk="1">
                  <a:defRPr/>
                </a:pPr>
                <a:endParaRPr lang="ko-KR" altLang="en-US" sz="1350" kern="0" dirty="0">
                  <a:solidFill>
                    <a:prstClr val="white"/>
                  </a:solidFill>
                  <a:latin typeface="Calibri"/>
                  <a:ea typeface="맑은 고딕"/>
                </a:endParaRPr>
              </a:p>
            </p:txBody>
          </p:sp>
          <p:sp>
            <p:nvSpPr>
              <p:cNvPr id="199" name="TextBox 198"/>
              <p:cNvSpPr txBox="1"/>
              <p:nvPr/>
            </p:nvSpPr>
            <p:spPr>
              <a:xfrm>
                <a:off x="1051156" y="2323774"/>
                <a:ext cx="321371" cy="139861"/>
              </a:xfrm>
              <a:prstGeom prst="rect">
                <a:avLst/>
              </a:prstGeom>
              <a:noFill/>
              <a:ln w="9525">
                <a:noFill/>
              </a:ln>
            </p:spPr>
            <p:txBody>
              <a:bodyPr wrap="square" lIns="0" tIns="0" rIns="0" bIns="0" rtlCol="0">
                <a:spAutoFit/>
              </a:bodyPr>
              <a:lstStyle/>
              <a:p>
                <a:pPr algn="ctr" defTabSz="342900" latinLnBrk="1"/>
                <a:r>
                  <a:rPr lang="en-US" altLang="ko-KR" sz="750" dirty="0">
                    <a:solidFill>
                      <a:prstClr val="black"/>
                    </a:solidFill>
                    <a:latin typeface="Arial" panose="020B0604020202020204" pitchFamily="34" charset="0"/>
                    <a:ea typeface="맑은 고딕" panose="020B0503020000020004" pitchFamily="34" charset="-127"/>
                    <a:cs typeface="Arial" panose="020B0604020202020204" pitchFamily="34" charset="0"/>
                  </a:rPr>
                  <a:t>App</a:t>
                </a:r>
                <a:endParaRPr lang="ko-KR" altLang="en-US" sz="75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grpSp>
        <p:sp>
          <p:nvSpPr>
            <p:cNvPr id="194" name="타원 281"/>
            <p:cNvSpPr/>
            <p:nvPr/>
          </p:nvSpPr>
          <p:spPr>
            <a:xfrm>
              <a:off x="4431760" y="1228284"/>
              <a:ext cx="326298" cy="143316"/>
            </a:xfrm>
            <a:prstGeom prst="ellipse">
              <a:avLst/>
            </a:prstGeom>
            <a:noFill/>
            <a:ln w="9525" cap="flat" cmpd="sng" algn="ctr">
              <a:solidFill>
                <a:srgbClr val="70AD47">
                  <a:lumMod val="75000"/>
                </a:srgbClr>
              </a:solidFill>
              <a:prstDash val="solid"/>
              <a:miter lim="800000"/>
            </a:ln>
            <a:effectLst/>
          </p:spPr>
          <p:txBody>
            <a:bodyPr rtlCol="0" anchor="ctr"/>
            <a:lstStyle/>
            <a:p>
              <a:pPr algn="ctr" defTabSz="685824" latinLnBrk="1">
                <a:defRPr/>
              </a:pPr>
              <a:endParaRPr lang="ko-KR" altLang="en-US" sz="1350" kern="0" dirty="0">
                <a:solidFill>
                  <a:prstClr val="white"/>
                </a:solidFill>
                <a:latin typeface="Calibri"/>
                <a:ea typeface="맑은 고딕"/>
              </a:endParaRPr>
            </a:p>
          </p:txBody>
        </p:sp>
        <p:sp>
          <p:nvSpPr>
            <p:cNvPr id="195" name="TextBox 194"/>
            <p:cNvSpPr txBox="1"/>
            <p:nvPr/>
          </p:nvSpPr>
          <p:spPr>
            <a:xfrm>
              <a:off x="4464338" y="1235337"/>
              <a:ext cx="261140" cy="117435"/>
            </a:xfrm>
            <a:prstGeom prst="rect">
              <a:avLst/>
            </a:prstGeom>
            <a:noFill/>
            <a:ln w="9525">
              <a:noFill/>
            </a:ln>
          </p:spPr>
          <p:txBody>
            <a:bodyPr wrap="square" lIns="0" tIns="0" rIns="0" bIns="0" rtlCol="0">
              <a:spAutoFit/>
            </a:bodyPr>
            <a:lstStyle/>
            <a:p>
              <a:pPr algn="ctr" defTabSz="342900" latinLnBrk="1"/>
              <a:r>
                <a:rPr lang="en-US" altLang="ko-KR" sz="750" dirty="0">
                  <a:solidFill>
                    <a:prstClr val="black"/>
                  </a:solidFill>
                  <a:latin typeface="Arial" panose="020B0604020202020204" pitchFamily="34" charset="0"/>
                  <a:ea typeface="맑은 고딕" panose="020B0503020000020004" pitchFamily="34" charset="-127"/>
                  <a:cs typeface="Arial" panose="020B0604020202020204" pitchFamily="34" charset="0"/>
                </a:rPr>
                <a:t>App</a:t>
              </a:r>
              <a:endParaRPr lang="ko-KR" altLang="en-US" sz="75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196" name="타원 3"/>
            <p:cNvSpPr/>
            <p:nvPr/>
          </p:nvSpPr>
          <p:spPr>
            <a:xfrm>
              <a:off x="3931936" y="972011"/>
              <a:ext cx="887236" cy="574272"/>
            </a:xfrm>
            <a:prstGeom prst="ellipse">
              <a:avLst/>
            </a:prstGeom>
            <a:noFill/>
            <a:ln>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ko-KR" altLang="en-US" sz="1350">
                <a:solidFill>
                  <a:prstClr val="white"/>
                </a:solidFill>
                <a:latin typeface="Calibri" panose="020F0502020204030204"/>
                <a:ea typeface="맑은 고딕" panose="020B0503020000020004" pitchFamily="34" charset="-127"/>
              </a:endParaRPr>
            </a:p>
          </p:txBody>
        </p:sp>
        <p:sp>
          <p:nvSpPr>
            <p:cNvPr id="197" name="TextBox 196"/>
            <p:cNvSpPr txBox="1"/>
            <p:nvPr/>
          </p:nvSpPr>
          <p:spPr>
            <a:xfrm>
              <a:off x="4242720" y="975337"/>
              <a:ext cx="272466" cy="117435"/>
            </a:xfrm>
            <a:prstGeom prst="rect">
              <a:avLst/>
            </a:prstGeom>
            <a:noFill/>
            <a:ln w="9525">
              <a:noFill/>
            </a:ln>
          </p:spPr>
          <p:txBody>
            <a:bodyPr wrap="square" lIns="0" tIns="0" rIns="0" bIns="0" rtlCol="0">
              <a:spAutoFit/>
            </a:bodyPr>
            <a:lstStyle/>
            <a:p>
              <a:pPr algn="ctr" defTabSz="342900" latinLnBrk="1"/>
              <a:r>
                <a:rPr lang="en-US" altLang="ko-KR" sz="75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Pod</a:t>
              </a:r>
              <a:endParaRPr lang="ko-KR" altLang="en-US" sz="75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grpSp>
      <p:sp>
        <p:nvSpPr>
          <p:cNvPr id="200" name="Rectangle 199"/>
          <p:cNvSpPr/>
          <p:nvPr/>
        </p:nvSpPr>
        <p:spPr>
          <a:xfrm>
            <a:off x="3577743" y="1649588"/>
            <a:ext cx="1501391" cy="1365908"/>
          </a:xfrm>
          <a:prstGeom prst="rect">
            <a:avLst/>
          </a:prstGeom>
          <a:noFill/>
          <a:ln w="952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342900"/>
            <a:endParaRPr lang="en-US" sz="750" dirty="0">
              <a:solidFill>
                <a:prstClr val="black"/>
              </a:solidFill>
              <a:latin typeface="Arial" panose="020B0604020202020204" pitchFamily="34" charset="0"/>
              <a:cs typeface="Arial" panose="020B0604020202020204" pitchFamily="34" charset="0"/>
            </a:endParaRPr>
          </a:p>
        </p:txBody>
      </p:sp>
      <p:pic>
        <p:nvPicPr>
          <p:cNvPr id="201" name="Picture 200"/>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56687" y="1646571"/>
            <a:ext cx="230741" cy="230801"/>
          </a:xfrm>
          <a:prstGeom prst="rect">
            <a:avLst/>
          </a:prstGeom>
        </p:spPr>
      </p:pic>
      <p:sp>
        <p:nvSpPr>
          <p:cNvPr id="206" name="Cloud 205"/>
          <p:cNvSpPr/>
          <p:nvPr/>
        </p:nvSpPr>
        <p:spPr>
          <a:xfrm>
            <a:off x="932110" y="2775756"/>
            <a:ext cx="3643622" cy="592386"/>
          </a:xfrm>
          <a:prstGeom prst="cloud">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8" name="Cloud 207"/>
          <p:cNvSpPr/>
          <p:nvPr/>
        </p:nvSpPr>
        <p:spPr>
          <a:xfrm>
            <a:off x="1352913" y="2829308"/>
            <a:ext cx="2692022" cy="441478"/>
          </a:xfrm>
          <a:prstGeom prst="cloud">
            <a:avLst/>
          </a:prstGeom>
          <a:solidFill>
            <a:schemeClr val="bg1">
              <a:lumMod val="95000"/>
              <a:alpha val="69804"/>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7" name="Cloud 206"/>
          <p:cNvSpPr/>
          <p:nvPr/>
        </p:nvSpPr>
        <p:spPr>
          <a:xfrm>
            <a:off x="2718797" y="2808380"/>
            <a:ext cx="1401100" cy="387278"/>
          </a:xfrm>
          <a:prstGeom prst="cloud">
            <a:avLst/>
          </a:prstGeom>
          <a:solidFill>
            <a:schemeClr val="accent3">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Rectangle 204"/>
          <p:cNvSpPr/>
          <p:nvPr/>
        </p:nvSpPr>
        <p:spPr>
          <a:xfrm>
            <a:off x="3084260" y="2928670"/>
            <a:ext cx="721672" cy="207749"/>
          </a:xfrm>
          <a:prstGeom prst="rect">
            <a:avLst/>
          </a:prstGeom>
        </p:spPr>
        <p:txBody>
          <a:bodyPr wrap="none">
            <a:spAutoFit/>
          </a:bodyPr>
          <a:lstStyle/>
          <a:p>
            <a:pPr defTabSz="342900"/>
            <a:r>
              <a:rPr lang="en-US" altLang="ko-KR" sz="750" i="1" kern="0" dirty="0">
                <a:solidFill>
                  <a:prstClr val="black"/>
                </a:solidFill>
                <a:latin typeface="Arial" panose="020B0604020202020204" pitchFamily="34" charset="0"/>
                <a:ea typeface="맑은 고딕" panose="020B0503020000020004" pitchFamily="34" charset="-127"/>
                <a:cs typeface="Arial" panose="020B0604020202020204" pitchFamily="34" charset="0"/>
              </a:rPr>
              <a:t>Summarized</a:t>
            </a:r>
            <a:endParaRPr lang="en-US" sz="750" dirty="0">
              <a:solidFill>
                <a:prstClr val="black"/>
              </a:solidFill>
              <a:latin typeface="Arial" panose="020B0604020202020204" pitchFamily="34" charset="0"/>
              <a:cs typeface="Arial" panose="020B0604020202020204" pitchFamily="34" charset="0"/>
            </a:endParaRPr>
          </a:p>
        </p:txBody>
      </p:sp>
      <p:sp>
        <p:nvSpPr>
          <p:cNvPr id="202" name="Rectangle 201"/>
          <p:cNvSpPr/>
          <p:nvPr/>
        </p:nvSpPr>
        <p:spPr>
          <a:xfrm>
            <a:off x="2532011" y="3216996"/>
            <a:ext cx="526106" cy="207749"/>
          </a:xfrm>
          <a:prstGeom prst="rect">
            <a:avLst/>
          </a:prstGeom>
        </p:spPr>
        <p:txBody>
          <a:bodyPr wrap="none">
            <a:spAutoFit/>
          </a:bodyPr>
          <a:lstStyle/>
          <a:p>
            <a:pPr defTabSz="342900"/>
            <a:r>
              <a:rPr lang="en-US" altLang="ko-KR" sz="750" i="1" kern="0" dirty="0">
                <a:solidFill>
                  <a:prstClr val="black"/>
                </a:solidFill>
                <a:latin typeface="Arial" panose="020B0604020202020204" pitchFamily="34" charset="0"/>
                <a:ea typeface="맑은 고딕" panose="020B0503020000020004" pitchFamily="34" charset="-127"/>
                <a:cs typeface="Arial" panose="020B0604020202020204" pitchFamily="34" charset="0"/>
              </a:rPr>
              <a:t>Packets</a:t>
            </a:r>
            <a:endParaRPr lang="en-US" sz="750" dirty="0">
              <a:solidFill>
                <a:prstClr val="black"/>
              </a:solidFill>
              <a:latin typeface="Arial" panose="020B0604020202020204" pitchFamily="34" charset="0"/>
              <a:cs typeface="Arial" panose="020B0604020202020204" pitchFamily="34" charset="0"/>
            </a:endParaRPr>
          </a:p>
        </p:txBody>
      </p:sp>
      <p:sp>
        <p:nvSpPr>
          <p:cNvPr id="203" name="Rectangle 202"/>
          <p:cNvSpPr/>
          <p:nvPr/>
        </p:nvSpPr>
        <p:spPr>
          <a:xfrm>
            <a:off x="2097798" y="3018153"/>
            <a:ext cx="582211" cy="207749"/>
          </a:xfrm>
          <a:prstGeom prst="rect">
            <a:avLst/>
          </a:prstGeom>
        </p:spPr>
        <p:txBody>
          <a:bodyPr wrap="none">
            <a:spAutoFit/>
          </a:bodyPr>
          <a:lstStyle/>
          <a:p>
            <a:pPr defTabSz="342900"/>
            <a:r>
              <a:rPr lang="en-US" altLang="ko-KR" sz="750" i="1" kern="0" dirty="0">
                <a:solidFill>
                  <a:prstClr val="black"/>
                </a:solidFill>
                <a:latin typeface="Arial" panose="020B0604020202020204" pitchFamily="34" charset="0"/>
                <a:ea typeface="맑은 고딕" panose="020B0503020000020004" pitchFamily="34" charset="-127"/>
                <a:cs typeface="Arial" panose="020B0604020202020204" pitchFamily="34" charset="0"/>
              </a:rPr>
              <a:t>Collected</a:t>
            </a:r>
            <a:endParaRPr lang="en-US" sz="750" dirty="0">
              <a:solidFill>
                <a:prstClr val="black"/>
              </a:solidFill>
              <a:latin typeface="Arial" panose="020B0604020202020204" pitchFamily="34" charset="0"/>
              <a:cs typeface="Arial" panose="020B0604020202020204" pitchFamily="34" charset="0"/>
            </a:endParaRPr>
          </a:p>
        </p:txBody>
      </p:sp>
      <p:sp>
        <p:nvSpPr>
          <p:cNvPr id="84" name="Rectangle 83"/>
          <p:cNvSpPr/>
          <p:nvPr/>
        </p:nvSpPr>
        <p:spPr>
          <a:xfrm>
            <a:off x="196189" y="5412269"/>
            <a:ext cx="8142516" cy="577081"/>
          </a:xfrm>
          <a:prstGeom prst="rect">
            <a:avLst/>
          </a:prstGeom>
        </p:spPr>
        <p:txBody>
          <a:bodyPr wrap="square">
            <a:spAutoFit/>
          </a:bodyPr>
          <a:lstStyle/>
          <a:p>
            <a:r>
              <a:rPr lang="en-US" sz="2100" b="1" dirty="0"/>
              <a:t>Multi-layer visibility</a:t>
            </a:r>
            <a:r>
              <a:rPr lang="en-US" sz="1350" dirty="0"/>
              <a:t> </a:t>
            </a:r>
          </a:p>
          <a:p>
            <a:r>
              <a:rPr lang="en-US" sz="1050" dirty="0"/>
              <a:t>(underlay, physical, and virtual resource-layers, flow-layer, and workload-layer) solution denoted as </a:t>
            </a:r>
            <a:r>
              <a:rPr lang="en-US" sz="1050" b="1" dirty="0"/>
              <a:t>SmartX multi-view visibility framework (MVF) </a:t>
            </a:r>
          </a:p>
        </p:txBody>
      </p:sp>
      <p:grpSp>
        <p:nvGrpSpPr>
          <p:cNvPr id="115" name="Group 114"/>
          <p:cNvGrpSpPr/>
          <p:nvPr/>
        </p:nvGrpSpPr>
        <p:grpSpPr>
          <a:xfrm>
            <a:off x="5070701" y="4869084"/>
            <a:ext cx="638073" cy="484560"/>
            <a:chOff x="4986254" y="4944536"/>
            <a:chExt cx="577125" cy="493035"/>
          </a:xfrm>
        </p:grpSpPr>
        <p:sp>
          <p:nvSpPr>
            <p:cNvPr id="116" name="TextBox 115"/>
            <p:cNvSpPr txBox="1"/>
            <p:nvPr/>
          </p:nvSpPr>
          <p:spPr>
            <a:xfrm>
              <a:off x="4986254" y="5202702"/>
              <a:ext cx="577125" cy="234869"/>
            </a:xfrm>
            <a:prstGeom prst="rect">
              <a:avLst/>
            </a:prstGeom>
            <a:solidFill>
              <a:schemeClr val="bg1"/>
            </a:solidFill>
          </p:spPr>
          <p:txBody>
            <a:bodyPr wrap="square" lIns="0" tIns="0" rIns="0" bIns="0" rtlCol="0">
              <a:spAutoFit/>
            </a:bodyPr>
            <a:lstStyle/>
            <a:p>
              <a:pPr algn="ctr" defTabSz="342900" latinLnBrk="1">
                <a:defRPr/>
              </a:pPr>
              <a:r>
                <a:rPr lang="en-US" altLang="ko-KR" sz="750" dirty="0">
                  <a:solidFill>
                    <a:prstClr val="black"/>
                  </a:solidFill>
                  <a:latin typeface="Arial" panose="020B0604020202020204" pitchFamily="34" charset="0"/>
                  <a:ea typeface="맑은 고딕" panose="020B0503020000020004" pitchFamily="34" charset="-127"/>
                  <a:cs typeface="Arial" panose="020B0604020202020204" pitchFamily="34" charset="0"/>
                </a:rPr>
                <a:t>Underlay Operator</a:t>
              </a:r>
              <a:endParaRPr lang="ko-KR" altLang="en-US" sz="75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pic>
          <p:nvPicPr>
            <p:cNvPr id="117" name="그림 45"/>
            <p:cNvPicPr>
              <a:picLocks noChangeAspect="1"/>
            </p:cNvPicPr>
            <p:nvPr/>
          </p:nvPicPr>
          <p:blipFill rotWithShape="1">
            <a:blip r:embed="rId6" cstate="print"/>
            <a:srcRect t="-1" b="31579"/>
            <a:stretch/>
          </p:blipFill>
          <p:spPr>
            <a:xfrm>
              <a:off x="5135677" y="4944536"/>
              <a:ext cx="278279" cy="258234"/>
            </a:xfrm>
            <a:prstGeom prst="rect">
              <a:avLst/>
            </a:prstGeom>
            <a:noFill/>
          </p:spPr>
        </p:pic>
      </p:grpSp>
      <p:grpSp>
        <p:nvGrpSpPr>
          <p:cNvPr id="118" name="Group 117"/>
          <p:cNvGrpSpPr/>
          <p:nvPr/>
        </p:nvGrpSpPr>
        <p:grpSpPr>
          <a:xfrm>
            <a:off x="5069752" y="3993428"/>
            <a:ext cx="628463" cy="492970"/>
            <a:chOff x="5367255" y="4250179"/>
            <a:chExt cx="568434" cy="501593"/>
          </a:xfrm>
        </p:grpSpPr>
        <p:pic>
          <p:nvPicPr>
            <p:cNvPr id="119" name="그림 45"/>
            <p:cNvPicPr>
              <a:picLocks noChangeAspect="1"/>
            </p:cNvPicPr>
            <p:nvPr/>
          </p:nvPicPr>
          <p:blipFill rotWithShape="1">
            <a:blip r:embed="rId7" cstate="print"/>
            <a:srcRect t="-1" b="31579"/>
            <a:stretch/>
          </p:blipFill>
          <p:spPr>
            <a:xfrm>
              <a:off x="5507758" y="4250179"/>
              <a:ext cx="287426" cy="266723"/>
            </a:xfrm>
            <a:prstGeom prst="rect">
              <a:avLst/>
            </a:prstGeom>
            <a:noFill/>
          </p:spPr>
        </p:pic>
        <p:sp>
          <p:nvSpPr>
            <p:cNvPr id="120" name="TextBox 119"/>
            <p:cNvSpPr txBox="1"/>
            <p:nvPr/>
          </p:nvSpPr>
          <p:spPr>
            <a:xfrm>
              <a:off x="5367255" y="4516902"/>
              <a:ext cx="568434" cy="234870"/>
            </a:xfrm>
            <a:prstGeom prst="rect">
              <a:avLst/>
            </a:prstGeom>
            <a:noFill/>
          </p:spPr>
          <p:txBody>
            <a:bodyPr wrap="square" lIns="0" tIns="0" rIns="0" bIns="0" rtlCol="0">
              <a:spAutoFit/>
            </a:bodyPr>
            <a:lstStyle/>
            <a:p>
              <a:pPr algn="ctr" defTabSz="342900" latinLnBrk="1">
                <a:defRPr/>
              </a:pPr>
              <a:r>
                <a:rPr lang="en-US" altLang="ko-KR" sz="750" dirty="0">
                  <a:solidFill>
                    <a:prstClr val="black"/>
                  </a:solidFill>
                  <a:latin typeface="Arial" panose="020B0604020202020204" pitchFamily="34" charset="0"/>
                  <a:ea typeface="맑은 고딕" panose="020B0503020000020004" pitchFamily="34" charset="-127"/>
                  <a:cs typeface="Arial" panose="020B0604020202020204" pitchFamily="34" charset="0"/>
                </a:rPr>
                <a:t>Site </a:t>
              </a:r>
            </a:p>
            <a:p>
              <a:pPr algn="ctr" defTabSz="342900" latinLnBrk="1">
                <a:defRPr/>
              </a:pPr>
              <a:r>
                <a:rPr lang="en-US" altLang="ko-KR" sz="750" dirty="0">
                  <a:solidFill>
                    <a:prstClr val="black"/>
                  </a:solidFill>
                  <a:latin typeface="Arial" panose="020B0604020202020204" pitchFamily="34" charset="0"/>
                  <a:ea typeface="맑은 고딕" panose="020B0503020000020004" pitchFamily="34" charset="-127"/>
                  <a:cs typeface="Arial" panose="020B0604020202020204" pitchFamily="34" charset="0"/>
                </a:rPr>
                <a:t>Operator</a:t>
              </a:r>
              <a:endParaRPr lang="ko-KR" altLang="en-US" sz="75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grpSp>
      <p:grpSp>
        <p:nvGrpSpPr>
          <p:cNvPr id="121" name="그룹 18"/>
          <p:cNvGrpSpPr/>
          <p:nvPr/>
        </p:nvGrpSpPr>
        <p:grpSpPr>
          <a:xfrm>
            <a:off x="5158264" y="2271404"/>
            <a:ext cx="493726" cy="468428"/>
            <a:chOff x="4413824" y="4264776"/>
            <a:chExt cx="625737" cy="693241"/>
          </a:xfrm>
        </p:grpSpPr>
        <p:sp>
          <p:nvSpPr>
            <p:cNvPr id="122" name="TextBox 121"/>
            <p:cNvSpPr txBox="1"/>
            <p:nvPr/>
          </p:nvSpPr>
          <p:spPr>
            <a:xfrm>
              <a:off x="4413824" y="4616402"/>
              <a:ext cx="625737" cy="341615"/>
            </a:xfrm>
            <a:prstGeom prst="rect">
              <a:avLst/>
            </a:prstGeom>
            <a:noFill/>
          </p:spPr>
          <p:txBody>
            <a:bodyPr wrap="none" lIns="0" tIns="0" rIns="0" bIns="0" rtlCol="0">
              <a:spAutoFit/>
            </a:bodyPr>
            <a:lstStyle/>
            <a:p>
              <a:pPr algn="ctr" defTabSz="342900">
                <a:defRPr/>
              </a:pPr>
              <a:r>
                <a:rPr lang="en-US" altLang="ko-KR" sz="750" dirty="0">
                  <a:solidFill>
                    <a:prstClr val="black"/>
                  </a:solidFill>
                  <a:latin typeface="Arial" panose="020B0604020202020204" pitchFamily="34" charset="0"/>
                  <a:ea typeface="맑은 고딕" panose="020B0503020000020004" pitchFamily="50" charset="-127"/>
                  <a:cs typeface="Arial" panose="020B0604020202020204" pitchFamily="34" charset="0"/>
                </a:rPr>
                <a:t>Application </a:t>
              </a:r>
            </a:p>
            <a:p>
              <a:pPr algn="ctr" defTabSz="342900">
                <a:defRPr/>
              </a:pPr>
              <a:r>
                <a:rPr lang="en-US" altLang="ko-KR" sz="750" dirty="0">
                  <a:solidFill>
                    <a:prstClr val="black"/>
                  </a:solidFill>
                  <a:latin typeface="Arial" panose="020B0604020202020204" pitchFamily="34" charset="0"/>
                  <a:ea typeface="맑은 고딕" panose="020B0503020000020004" pitchFamily="50" charset="-127"/>
                  <a:cs typeface="Arial" panose="020B0604020202020204" pitchFamily="34" charset="0"/>
                </a:rPr>
                <a:t>Operator</a:t>
              </a:r>
            </a:p>
          </p:txBody>
        </p:sp>
        <p:pic>
          <p:nvPicPr>
            <p:cNvPr id="123" name="Picture 10" descr="User Coat Red Icon 128px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55293" y="4264776"/>
              <a:ext cx="342798" cy="338921"/>
            </a:xfrm>
            <a:prstGeom prst="rect">
              <a:avLst/>
            </a:prstGeom>
            <a:noFill/>
            <a:ln>
              <a:noFill/>
            </a:ln>
          </p:spPr>
        </p:pic>
      </p:grpSp>
      <p:grpSp>
        <p:nvGrpSpPr>
          <p:cNvPr id="124" name="그룹 21"/>
          <p:cNvGrpSpPr/>
          <p:nvPr/>
        </p:nvGrpSpPr>
        <p:grpSpPr>
          <a:xfrm>
            <a:off x="5171725" y="1627774"/>
            <a:ext cx="493726" cy="513230"/>
            <a:chOff x="6994676" y="1070581"/>
            <a:chExt cx="644200" cy="577939"/>
          </a:xfrm>
        </p:grpSpPr>
        <p:pic>
          <p:nvPicPr>
            <p:cNvPr id="125" name="Picture 4" descr="http://www.anagrammer.com/common/images/search/a/d/m/i/n/i/s/t/r/a/t/o/r/-/09.thumbnail.Administrator-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50337" y="1070581"/>
              <a:ext cx="332880" cy="316772"/>
            </a:xfrm>
            <a:prstGeom prst="rect">
              <a:avLst/>
            </a:prstGeom>
            <a:noFill/>
            <a:ln>
              <a:noFill/>
            </a:ln>
          </p:spPr>
        </p:pic>
        <p:sp>
          <p:nvSpPr>
            <p:cNvPr id="126" name="TextBox 125"/>
            <p:cNvSpPr txBox="1"/>
            <p:nvPr/>
          </p:nvSpPr>
          <p:spPr>
            <a:xfrm>
              <a:off x="6994676" y="1388584"/>
              <a:ext cx="644200" cy="259936"/>
            </a:xfrm>
            <a:prstGeom prst="rect">
              <a:avLst/>
            </a:prstGeom>
            <a:solidFill>
              <a:schemeClr val="bg1"/>
            </a:solidFill>
          </p:spPr>
          <p:txBody>
            <a:bodyPr wrap="none" lIns="0" tIns="0" rIns="0" bIns="0" rtlCol="0">
              <a:spAutoFit/>
            </a:bodyPr>
            <a:lstStyle/>
            <a:p>
              <a:pPr algn="ctr" defTabSz="342900">
                <a:defRPr/>
              </a:pPr>
              <a:r>
                <a:rPr lang="en-US" altLang="ko-KR" sz="750" dirty="0">
                  <a:solidFill>
                    <a:prstClr val="black"/>
                  </a:solidFill>
                  <a:latin typeface="Arial" panose="020B0604020202020204" pitchFamily="34" charset="0"/>
                  <a:ea typeface="맑은 고딕" panose="020B0503020000020004" pitchFamily="50" charset="-127"/>
                  <a:cs typeface="Arial" panose="020B0604020202020204" pitchFamily="34" charset="0"/>
                </a:rPr>
                <a:t>Application </a:t>
              </a:r>
            </a:p>
            <a:p>
              <a:pPr algn="ctr" defTabSz="342900">
                <a:defRPr/>
              </a:pPr>
              <a:r>
                <a:rPr lang="en-US" altLang="ko-KR" sz="750" dirty="0">
                  <a:solidFill>
                    <a:prstClr val="black"/>
                  </a:solidFill>
                  <a:latin typeface="Arial" panose="020B0604020202020204" pitchFamily="34" charset="0"/>
                  <a:ea typeface="맑은 고딕" panose="020B0503020000020004" pitchFamily="50" charset="-127"/>
                  <a:cs typeface="Arial" panose="020B0604020202020204" pitchFamily="34" charset="0"/>
                </a:rPr>
                <a:t>Developer</a:t>
              </a:r>
            </a:p>
          </p:txBody>
        </p:sp>
      </p:grpSp>
      <p:grpSp>
        <p:nvGrpSpPr>
          <p:cNvPr id="127" name="Group 126"/>
          <p:cNvGrpSpPr/>
          <p:nvPr/>
        </p:nvGrpSpPr>
        <p:grpSpPr>
          <a:xfrm>
            <a:off x="4971170" y="3060663"/>
            <a:ext cx="724000" cy="516383"/>
            <a:chOff x="5430911" y="2790783"/>
            <a:chExt cx="654843" cy="525416"/>
          </a:xfrm>
        </p:grpSpPr>
        <p:sp>
          <p:nvSpPr>
            <p:cNvPr id="128" name="TextBox 127"/>
            <p:cNvSpPr txBox="1"/>
            <p:nvPr/>
          </p:nvSpPr>
          <p:spPr>
            <a:xfrm>
              <a:off x="5430911" y="3081329"/>
              <a:ext cx="654843" cy="234870"/>
            </a:xfrm>
            <a:prstGeom prst="rect">
              <a:avLst/>
            </a:prstGeom>
            <a:solidFill>
              <a:schemeClr val="bg1"/>
            </a:solidFill>
          </p:spPr>
          <p:txBody>
            <a:bodyPr wrap="square" lIns="0" tIns="0" rIns="0" bIns="0" rtlCol="0">
              <a:spAutoFit/>
            </a:bodyPr>
            <a:lstStyle/>
            <a:p>
              <a:pPr algn="ctr" defTabSz="342900" latinLnBrk="1">
                <a:defRPr/>
              </a:pPr>
              <a:r>
                <a:rPr lang="en-US" altLang="ko-KR" sz="750" dirty="0">
                  <a:solidFill>
                    <a:prstClr val="black"/>
                  </a:solidFill>
                  <a:latin typeface="Arial" panose="020B0604020202020204" pitchFamily="34" charset="0"/>
                  <a:ea typeface="맑은 고딕" panose="020B0503020000020004" pitchFamily="34" charset="-127"/>
                  <a:cs typeface="Arial" panose="020B0604020202020204" pitchFamily="34" charset="0"/>
                </a:rPr>
                <a:t>Playground Operator</a:t>
              </a:r>
              <a:endParaRPr lang="ko-KR" altLang="en-US" sz="75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pic>
          <p:nvPicPr>
            <p:cNvPr id="129" name="그림 45"/>
            <p:cNvPicPr>
              <a:picLocks noChangeAspect="1"/>
            </p:cNvPicPr>
            <p:nvPr/>
          </p:nvPicPr>
          <p:blipFill rotWithShape="1">
            <a:blip r:embed="rId10" cstate="print"/>
            <a:srcRect t="-1" b="31579"/>
            <a:stretch/>
          </p:blipFill>
          <p:spPr>
            <a:xfrm>
              <a:off x="5620863" y="2790783"/>
              <a:ext cx="274940" cy="255136"/>
            </a:xfrm>
            <a:prstGeom prst="rect">
              <a:avLst/>
            </a:prstGeom>
            <a:noFill/>
          </p:spPr>
        </p:pic>
      </p:grpSp>
      <p:grpSp>
        <p:nvGrpSpPr>
          <p:cNvPr id="192" name="Group 191"/>
          <p:cNvGrpSpPr/>
          <p:nvPr/>
        </p:nvGrpSpPr>
        <p:grpSpPr>
          <a:xfrm>
            <a:off x="2711465" y="4114800"/>
            <a:ext cx="317355" cy="276317"/>
            <a:chOff x="2476039" y="7087415"/>
            <a:chExt cx="287043" cy="297881"/>
          </a:xfrm>
        </p:grpSpPr>
        <p:pic>
          <p:nvPicPr>
            <p:cNvPr id="193" name="Picture 4"/>
            <p:cNvPicPr>
              <a:picLocks noChangeAspect="1" noChangeArrowheads="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2476039" y="7087415"/>
              <a:ext cx="287043" cy="297881"/>
            </a:xfrm>
            <a:prstGeom prst="rect">
              <a:avLst/>
            </a:prstGeom>
            <a:noFill/>
          </p:spPr>
        </p:pic>
        <p:pic>
          <p:nvPicPr>
            <p:cNvPr id="209" name="Picture 4"/>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2506304" y="7251175"/>
              <a:ext cx="98011" cy="101711"/>
            </a:xfrm>
            <a:prstGeom prst="rect">
              <a:avLst/>
            </a:prstGeom>
            <a:noFill/>
          </p:spPr>
        </p:pic>
        <p:pic>
          <p:nvPicPr>
            <p:cNvPr id="210" name="Picture 4"/>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2645189" y="7251175"/>
              <a:ext cx="98011" cy="101711"/>
            </a:xfrm>
            <a:prstGeom prst="rect">
              <a:avLst/>
            </a:prstGeom>
            <a:noFill/>
          </p:spPr>
        </p:pic>
        <p:pic>
          <p:nvPicPr>
            <p:cNvPr id="211" name="Picture 4"/>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2506304" y="7137289"/>
              <a:ext cx="98011" cy="101711"/>
            </a:xfrm>
            <a:prstGeom prst="rect">
              <a:avLst/>
            </a:prstGeom>
            <a:noFill/>
          </p:spPr>
        </p:pic>
        <p:pic>
          <p:nvPicPr>
            <p:cNvPr id="212" name="Picture 4"/>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2645189" y="7137289"/>
              <a:ext cx="98011" cy="101711"/>
            </a:xfrm>
            <a:prstGeom prst="rect">
              <a:avLst/>
            </a:prstGeom>
            <a:noFill/>
          </p:spPr>
        </p:pic>
      </p:grpSp>
      <p:grpSp>
        <p:nvGrpSpPr>
          <p:cNvPr id="213" name="Group 212"/>
          <p:cNvGrpSpPr/>
          <p:nvPr/>
        </p:nvGrpSpPr>
        <p:grpSpPr>
          <a:xfrm>
            <a:off x="4368815" y="4181383"/>
            <a:ext cx="317355" cy="276317"/>
            <a:chOff x="2476039" y="7087415"/>
            <a:chExt cx="287043" cy="297881"/>
          </a:xfrm>
        </p:grpSpPr>
        <p:pic>
          <p:nvPicPr>
            <p:cNvPr id="214" name="Picture 4"/>
            <p:cNvPicPr>
              <a:picLocks noChangeAspect="1" noChangeArrowheads="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2476039" y="7087415"/>
              <a:ext cx="287043" cy="297881"/>
            </a:xfrm>
            <a:prstGeom prst="rect">
              <a:avLst/>
            </a:prstGeom>
            <a:noFill/>
          </p:spPr>
        </p:pic>
        <p:pic>
          <p:nvPicPr>
            <p:cNvPr id="215" name="Picture 4"/>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2506304" y="7251175"/>
              <a:ext cx="98011" cy="101711"/>
            </a:xfrm>
            <a:prstGeom prst="rect">
              <a:avLst/>
            </a:prstGeom>
            <a:noFill/>
          </p:spPr>
        </p:pic>
        <p:pic>
          <p:nvPicPr>
            <p:cNvPr id="216" name="Picture 4"/>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2645189" y="7251175"/>
              <a:ext cx="98011" cy="101711"/>
            </a:xfrm>
            <a:prstGeom prst="rect">
              <a:avLst/>
            </a:prstGeom>
            <a:noFill/>
          </p:spPr>
        </p:pic>
        <p:pic>
          <p:nvPicPr>
            <p:cNvPr id="217" name="Picture 4"/>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2506304" y="7137289"/>
              <a:ext cx="98011" cy="101711"/>
            </a:xfrm>
            <a:prstGeom prst="rect">
              <a:avLst/>
            </a:prstGeom>
            <a:noFill/>
          </p:spPr>
        </p:pic>
        <p:pic>
          <p:nvPicPr>
            <p:cNvPr id="21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2645189" y="7137289"/>
              <a:ext cx="98011" cy="101711"/>
            </a:xfrm>
            <a:prstGeom prst="rect">
              <a:avLst/>
            </a:prstGeom>
            <a:noFill/>
          </p:spPr>
        </p:pic>
      </p:grpSp>
      <p:sp>
        <p:nvSpPr>
          <p:cNvPr id="219" name="구름 75"/>
          <p:cNvSpPr/>
          <p:nvPr/>
        </p:nvSpPr>
        <p:spPr>
          <a:xfrm>
            <a:off x="3683015" y="2857500"/>
            <a:ext cx="948408" cy="235217"/>
          </a:xfrm>
          <a:prstGeom prst="cloud">
            <a:avLst/>
          </a:prstGeom>
          <a:solidFill>
            <a:schemeClr val="accent3">
              <a:lumMod val="40000"/>
              <a:lumOff val="60000"/>
            </a:schemeClr>
          </a:solidFill>
          <a:ln w="9525" cap="flat" cmpd="sng" algn="ctr">
            <a:solidFill>
              <a:schemeClr val="tx1">
                <a:lumMod val="85000"/>
                <a:lumOff val="15000"/>
              </a:schemeClr>
            </a:solidFill>
            <a:prstDash val="solid"/>
            <a:miter lim="800000"/>
          </a:ln>
          <a:effectLst/>
        </p:spPr>
        <p:txBody>
          <a:bodyPr lIns="0" tIns="0" rIns="0" bIns="0" rtlCol="0" anchor="ctr"/>
          <a:lstStyle/>
          <a:p>
            <a:pPr defTabSz="342900">
              <a:defRPr/>
            </a:pPr>
            <a:r>
              <a:rPr lang="en-US" altLang="ko-KR" sz="750" i="1" kern="0" dirty="0">
                <a:solidFill>
                  <a:prstClr val="black"/>
                </a:solidFill>
                <a:latin typeface="Arial" panose="020B0604020202020204" pitchFamily="34" charset="0"/>
                <a:ea typeface="맑은 고딕" panose="020B0503020000020004" pitchFamily="34" charset="-127"/>
                <a:cs typeface="Arial" panose="020B0604020202020204" pitchFamily="34" charset="0"/>
              </a:rPr>
              <a:t>Identified</a:t>
            </a:r>
            <a:endParaRPr lang="ko-KR" altLang="en-US" sz="750" i="1" kern="0" dirty="0">
              <a:solidFill>
                <a:prstClr val="white"/>
              </a:solidFill>
              <a:latin typeface="Arial" panose="020B0604020202020204" pitchFamily="34" charset="0"/>
              <a:ea typeface="맑은 고딕" panose="020B0503020000020004" pitchFamily="34" charset="-127"/>
              <a:cs typeface="Arial" panose="020B0604020202020204" pitchFamily="34" charset="0"/>
            </a:endParaRPr>
          </a:p>
        </p:txBody>
      </p:sp>
      <p:sp>
        <p:nvSpPr>
          <p:cNvPr id="18" name="Rectangle 17"/>
          <p:cNvSpPr/>
          <p:nvPr/>
        </p:nvSpPr>
        <p:spPr>
          <a:xfrm rot="17039635">
            <a:off x="-442149" y="4062971"/>
            <a:ext cx="1292341" cy="276999"/>
          </a:xfrm>
          <a:prstGeom prst="rect">
            <a:avLst/>
          </a:prstGeom>
        </p:spPr>
        <p:txBody>
          <a:bodyPr wrap="none">
            <a:spAutoFit/>
          </a:bodyPr>
          <a:lstStyle/>
          <a:p>
            <a:pPr defTabSz="342900" latinLnBrk="1"/>
            <a:r>
              <a:rPr lang="en-US" altLang="ko-KR" sz="1200" b="1" i="1" dirty="0">
                <a:solidFill>
                  <a:schemeClr val="accent1">
                    <a:lumMod val="50000"/>
                  </a:schemeClr>
                </a:solidFill>
                <a:latin typeface="Arial" panose="020B0604020202020204" pitchFamily="34" charset="0"/>
                <a:cs typeface="Arial" panose="020B0604020202020204" pitchFamily="34" charset="0"/>
              </a:rPr>
              <a:t>Resource-layer</a:t>
            </a:r>
            <a:endParaRPr lang="ko-KR" altLang="en-US" sz="1200" b="1" i="1" dirty="0">
              <a:solidFill>
                <a:schemeClr val="accent1">
                  <a:lumMod val="50000"/>
                </a:schemeClr>
              </a:solidFill>
              <a:latin typeface="Arial" panose="020B0604020202020204" pitchFamily="34" charset="0"/>
              <a:cs typeface="Arial" panose="020B0604020202020204" pitchFamily="34" charset="0"/>
            </a:endParaRPr>
          </a:p>
        </p:txBody>
      </p:sp>
      <p:sp>
        <p:nvSpPr>
          <p:cNvPr id="140" name="Title 1"/>
          <p:cNvSpPr>
            <a:spLocks noGrp="1"/>
          </p:cNvSpPr>
          <p:nvPr>
            <p:ph type="title"/>
          </p:nvPr>
        </p:nvSpPr>
        <p:spPr>
          <a:xfrm>
            <a:off x="-16173" y="724338"/>
            <a:ext cx="9144000" cy="607693"/>
          </a:xfrm>
          <a:solidFill>
            <a:srgbClr val="DEEBF7"/>
          </a:solidFill>
        </p:spPr>
        <p:txBody>
          <a:bodyPr>
            <a:normAutofit/>
          </a:bodyPr>
          <a:lstStyle/>
          <a:p>
            <a:pPr algn="ctr" defTabSz="514350">
              <a:defRPr/>
            </a:pPr>
            <a:r>
              <a:rPr lang="en-US" altLang="ko-KR" sz="2400" b="1" dirty="0">
                <a:solidFill>
                  <a:prstClr val="black"/>
                </a:solidFill>
                <a:latin typeface="Times New Roman" panose="02020603050405020304" pitchFamily="18" charset="0"/>
                <a:cs typeface="Times New Roman" panose="02020603050405020304" pitchFamily="18" charset="0"/>
              </a:rPr>
              <a:t>Maintaining</a:t>
            </a:r>
            <a:r>
              <a:rPr lang="en-US" altLang="ko-KR" sz="2400" dirty="0">
                <a:solidFill>
                  <a:prstClr val="black"/>
                </a:solidFill>
                <a:latin typeface="Times New Roman" panose="02020603050405020304" pitchFamily="18" charset="0"/>
                <a:cs typeface="Times New Roman" panose="02020603050405020304" pitchFamily="18" charset="0"/>
              </a:rPr>
              <a:t> </a:t>
            </a:r>
            <a:r>
              <a:rPr lang="en-US" altLang="ko-KR" sz="2400" b="1" dirty="0">
                <a:solidFill>
                  <a:prstClr val="black"/>
                </a:solidFill>
                <a:latin typeface="Times New Roman" panose="02020603050405020304" pitchFamily="18" charset="0"/>
                <a:cs typeface="Times New Roman" panose="02020603050405020304" pitchFamily="18" charset="0"/>
              </a:rPr>
              <a:t>persistence</a:t>
            </a:r>
            <a:r>
              <a:rPr lang="en-US" altLang="ko-KR" sz="2400" dirty="0">
                <a:solidFill>
                  <a:prstClr val="black"/>
                </a:solidFill>
                <a:latin typeface="Times New Roman" panose="02020603050405020304" pitchFamily="18" charset="0"/>
                <a:cs typeface="Times New Roman" panose="02020603050405020304" pitchFamily="18" charset="0"/>
              </a:rPr>
              <a:t> SmartX Multi-View Visibility</a:t>
            </a:r>
            <a:endParaRPr lang="en-US" sz="2400" b="1" dirty="0">
              <a:solidFill>
                <a:prstClr val="black"/>
              </a:solidFill>
              <a:latin typeface="Times New Roman" pitchFamily="18" charset="0"/>
              <a:cs typeface="Times New Roman" pitchFamily="18" charset="0"/>
            </a:endParaRPr>
          </a:p>
        </p:txBody>
      </p:sp>
      <p:grpSp>
        <p:nvGrpSpPr>
          <p:cNvPr id="141" name="Group"/>
          <p:cNvGrpSpPr/>
          <p:nvPr/>
        </p:nvGrpSpPr>
        <p:grpSpPr>
          <a:xfrm>
            <a:off x="163549" y="-12907"/>
            <a:ext cx="8980451" cy="687114"/>
            <a:chOff x="0" y="0"/>
            <a:chExt cx="12847721" cy="884861"/>
          </a:xfrm>
        </p:grpSpPr>
        <p:pic>
          <p:nvPicPr>
            <p:cNvPr id="142" name="ChulaEngineering-2.png" descr="ChulaEngineering-2.png"/>
            <p:cNvPicPr>
              <a:picLocks noChangeAspect="1"/>
            </p:cNvPicPr>
            <p:nvPr/>
          </p:nvPicPr>
          <p:blipFill>
            <a:blip r:embed="rId13"/>
            <a:stretch>
              <a:fillRect/>
            </a:stretch>
          </p:blipFill>
          <p:spPr>
            <a:xfrm>
              <a:off x="0" y="186787"/>
              <a:ext cx="2583075" cy="399152"/>
            </a:xfrm>
            <a:prstGeom prst="rect">
              <a:avLst/>
            </a:prstGeom>
            <a:ln w="12700" cap="flat">
              <a:noFill/>
              <a:miter lim="400000"/>
            </a:ln>
            <a:effectLst/>
          </p:spPr>
        </p:pic>
        <p:pic>
          <p:nvPicPr>
            <p:cNvPr id="145" name="Screen Shot 2561-03-12 at 2.51.54 AM.png" descr="Screen Shot 2561-03-12 at 2.51.54 AM.png"/>
            <p:cNvPicPr>
              <a:picLocks noChangeAspect="1"/>
            </p:cNvPicPr>
            <p:nvPr/>
          </p:nvPicPr>
          <p:blipFill>
            <a:blip r:embed="rId14"/>
            <a:stretch>
              <a:fillRect/>
            </a:stretch>
          </p:blipFill>
          <p:spPr>
            <a:xfrm>
              <a:off x="2766034" y="84879"/>
              <a:ext cx="601556" cy="564423"/>
            </a:xfrm>
            <a:prstGeom prst="rect">
              <a:avLst/>
            </a:prstGeom>
            <a:ln w="12700" cap="flat">
              <a:noFill/>
              <a:miter lim="400000"/>
            </a:ln>
            <a:effectLst/>
          </p:spPr>
        </p:pic>
        <p:pic>
          <p:nvPicPr>
            <p:cNvPr id="146" name="Screen Shot 2561-03-12 at 2.53.24 AM.png" descr="Screen Shot 2561-03-12 at 2.53.24 AM.png"/>
            <p:cNvPicPr>
              <a:picLocks noChangeAspect="1"/>
            </p:cNvPicPr>
            <p:nvPr/>
          </p:nvPicPr>
          <p:blipFill>
            <a:blip r:embed="rId15"/>
            <a:stretch>
              <a:fillRect/>
            </a:stretch>
          </p:blipFill>
          <p:spPr>
            <a:xfrm>
              <a:off x="7383626" y="84879"/>
              <a:ext cx="1631834" cy="564423"/>
            </a:xfrm>
            <a:prstGeom prst="rect">
              <a:avLst/>
            </a:prstGeom>
            <a:ln w="12700" cap="flat">
              <a:noFill/>
              <a:miter lim="400000"/>
            </a:ln>
            <a:effectLst/>
          </p:spPr>
        </p:pic>
        <p:pic>
          <p:nvPicPr>
            <p:cNvPr id="151" name="Screen Shot 2561-03-12 at 2.54.53 AM.png" descr="Screen Shot 2561-03-12 at 2.54.53 AM.png"/>
            <p:cNvPicPr>
              <a:picLocks noChangeAspect="1"/>
            </p:cNvPicPr>
            <p:nvPr/>
          </p:nvPicPr>
          <p:blipFill>
            <a:blip r:embed="rId16"/>
            <a:stretch>
              <a:fillRect/>
            </a:stretch>
          </p:blipFill>
          <p:spPr>
            <a:xfrm>
              <a:off x="4489410" y="65254"/>
              <a:ext cx="1777484" cy="603674"/>
            </a:xfrm>
            <a:prstGeom prst="rect">
              <a:avLst/>
            </a:prstGeom>
            <a:ln w="12700" cap="flat">
              <a:noFill/>
              <a:miter lim="400000"/>
            </a:ln>
            <a:effectLst/>
          </p:spPr>
        </p:pic>
        <p:pic>
          <p:nvPicPr>
            <p:cNvPr id="152" name="Logo-nuol.gif" descr="Logo-nuol.gif"/>
            <p:cNvPicPr>
              <a:picLocks noChangeAspect="1"/>
            </p:cNvPicPr>
            <p:nvPr/>
          </p:nvPicPr>
          <p:blipFill>
            <a:blip r:embed="rId17"/>
            <a:stretch>
              <a:fillRect/>
            </a:stretch>
          </p:blipFill>
          <p:spPr>
            <a:xfrm>
              <a:off x="6543048" y="33389"/>
              <a:ext cx="564424" cy="851473"/>
            </a:xfrm>
            <a:prstGeom prst="rect">
              <a:avLst/>
            </a:prstGeom>
            <a:ln w="12700" cap="flat">
              <a:noFill/>
              <a:miter lim="400000"/>
            </a:ln>
            <a:effectLst/>
          </p:spPr>
        </p:pic>
        <p:pic>
          <p:nvPicPr>
            <p:cNvPr id="153" name="todailogo.png" descr="todailogo.png"/>
            <p:cNvPicPr>
              <a:picLocks noChangeAspect="1"/>
            </p:cNvPicPr>
            <p:nvPr/>
          </p:nvPicPr>
          <p:blipFill>
            <a:blip r:embed="rId18"/>
            <a:stretch>
              <a:fillRect/>
            </a:stretch>
          </p:blipFill>
          <p:spPr>
            <a:xfrm>
              <a:off x="3626663" y="65254"/>
              <a:ext cx="603674" cy="603674"/>
            </a:xfrm>
            <a:prstGeom prst="rect">
              <a:avLst/>
            </a:prstGeom>
            <a:ln w="12700" cap="flat">
              <a:noFill/>
              <a:miter lim="400000"/>
            </a:ln>
            <a:effectLst/>
          </p:spPr>
        </p:pic>
        <p:grpSp>
          <p:nvGrpSpPr>
            <p:cNvPr id="154" name="Group"/>
            <p:cNvGrpSpPr/>
            <p:nvPr/>
          </p:nvGrpSpPr>
          <p:grpSpPr>
            <a:xfrm>
              <a:off x="9103395" y="0"/>
              <a:ext cx="3744327" cy="734182"/>
              <a:chOff x="0" y="0"/>
              <a:chExt cx="3744326" cy="734181"/>
            </a:xfrm>
          </p:grpSpPr>
          <p:pic>
            <p:nvPicPr>
              <p:cNvPr id="155" name="Screen Shot 2561-03-12 at 2.45.57 AM.png" descr="Screen Shot 2561-03-12 at 2.45.57 AM.png"/>
              <p:cNvPicPr>
                <a:picLocks noChangeAspect="1"/>
              </p:cNvPicPr>
              <p:nvPr/>
            </p:nvPicPr>
            <p:blipFill>
              <a:blip r:embed="rId19"/>
              <a:stretch>
                <a:fillRect/>
              </a:stretch>
            </p:blipFill>
            <p:spPr>
              <a:xfrm>
                <a:off x="0" y="0"/>
                <a:ext cx="3744327" cy="734182"/>
              </a:xfrm>
              <a:prstGeom prst="rect">
                <a:avLst/>
              </a:prstGeom>
              <a:ln w="12700" cap="flat">
                <a:noFill/>
                <a:miter lim="400000"/>
              </a:ln>
              <a:effectLst/>
            </p:spPr>
          </p:pic>
          <p:pic>
            <p:nvPicPr>
              <p:cNvPr id="156" name="Screen Shot 2562-12-09 at 12.01.28 PM.png" descr="Screen Shot 2562-12-09 at 12.01.28 PM.png"/>
              <p:cNvPicPr>
                <a:picLocks noChangeAspect="1"/>
              </p:cNvPicPr>
              <p:nvPr/>
            </p:nvPicPr>
            <p:blipFill>
              <a:blip r:embed="rId20"/>
              <a:stretch>
                <a:fillRect/>
              </a:stretch>
            </p:blipFill>
            <p:spPr>
              <a:xfrm>
                <a:off x="1768442" y="157272"/>
                <a:ext cx="753149" cy="493732"/>
              </a:xfrm>
              <a:prstGeom prst="rect">
                <a:avLst/>
              </a:prstGeom>
              <a:ln w="12700" cap="flat">
                <a:noFill/>
                <a:miter lim="400000"/>
              </a:ln>
              <a:effectLst/>
            </p:spPr>
          </p:pic>
        </p:grpSp>
      </p:grpSp>
      <p:grpSp>
        <p:nvGrpSpPr>
          <p:cNvPr id="157" name="Group"/>
          <p:cNvGrpSpPr/>
          <p:nvPr/>
        </p:nvGrpSpPr>
        <p:grpSpPr>
          <a:xfrm>
            <a:off x="1031545" y="6183957"/>
            <a:ext cx="7323058" cy="684744"/>
            <a:chOff x="0" y="0"/>
            <a:chExt cx="12184489" cy="1059885"/>
          </a:xfrm>
        </p:grpSpPr>
        <p:pic>
          <p:nvPicPr>
            <p:cNvPr id="158" name="image10.png" descr="image10.png"/>
            <p:cNvPicPr>
              <a:picLocks noChangeAspect="1"/>
            </p:cNvPicPr>
            <p:nvPr/>
          </p:nvPicPr>
          <p:blipFill>
            <a:blip r:embed="rId21"/>
            <a:stretch>
              <a:fillRect/>
            </a:stretch>
          </p:blipFill>
          <p:spPr>
            <a:xfrm>
              <a:off x="0" y="0"/>
              <a:ext cx="1404311" cy="1059886"/>
            </a:xfrm>
            <a:prstGeom prst="rect">
              <a:avLst/>
            </a:prstGeom>
            <a:ln w="12700" cap="flat">
              <a:noFill/>
              <a:miter lim="400000"/>
            </a:ln>
            <a:effectLst/>
          </p:spPr>
        </p:pic>
        <p:sp>
          <p:nvSpPr>
            <p:cNvPr id="159"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spTree>
    <p:extLst>
      <p:ext uri="{BB962C8B-B14F-4D97-AF65-F5344CB8AC3E}">
        <p14:creationId xmlns:p14="http://schemas.microsoft.com/office/powerpoint/2010/main" val="45633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169"/>
          <p:cNvPicPr>
            <a:picLocks noChangeAspect="1"/>
          </p:cNvPicPr>
          <p:nvPr/>
        </p:nvPicPr>
        <p:blipFill>
          <a:blip r:embed="rId2"/>
          <a:stretch>
            <a:fillRect/>
          </a:stretch>
        </p:blipFill>
        <p:spPr>
          <a:xfrm>
            <a:off x="8251765" y="1531923"/>
            <a:ext cx="866609" cy="1379062"/>
          </a:xfrm>
          <a:prstGeom prst="rect">
            <a:avLst/>
          </a:prstGeom>
        </p:spPr>
      </p:pic>
      <p:sp>
        <p:nvSpPr>
          <p:cNvPr id="2" name="Title 1"/>
          <p:cNvSpPr>
            <a:spLocks noGrp="1"/>
          </p:cNvSpPr>
          <p:nvPr>
            <p:ph type="title"/>
          </p:nvPr>
        </p:nvSpPr>
        <p:spPr>
          <a:xfrm>
            <a:off x="0" y="776602"/>
            <a:ext cx="9144000" cy="748800"/>
          </a:xfrm>
          <a:solidFill>
            <a:srgbClr val="DEEBF7"/>
          </a:solidFill>
        </p:spPr>
        <p:txBody>
          <a:bodyPr>
            <a:normAutofit/>
          </a:bodyPr>
          <a:lstStyle/>
          <a:p>
            <a:pPr marL="342900" lvl="1" algn="ctr" defTabSz="685766">
              <a:spcBef>
                <a:spcPts val="450"/>
              </a:spcBef>
              <a:defRPr/>
            </a:pPr>
            <a:r>
              <a:rPr lang="en-US" sz="2800" dirty="0">
                <a:latin typeface="Times New Roman" panose="02020603050405020304" pitchFamily="18" charset="0"/>
                <a:cs typeface="Times New Roman" panose="02020603050405020304" pitchFamily="18" charset="0"/>
              </a:rPr>
              <a:t>Design for Maintaining Persistent Playground Visibility</a:t>
            </a:r>
          </a:p>
        </p:txBody>
      </p:sp>
      <p:sp>
        <p:nvSpPr>
          <p:cNvPr id="3" name="Rectangle 2"/>
          <p:cNvSpPr/>
          <p:nvPr/>
        </p:nvSpPr>
        <p:spPr>
          <a:xfrm>
            <a:off x="894590" y="4519825"/>
            <a:ext cx="1143000" cy="48409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Agents</a:t>
            </a:r>
          </a:p>
        </p:txBody>
      </p:sp>
      <p:sp>
        <p:nvSpPr>
          <p:cNvPr id="4" name="Rectangle 3"/>
          <p:cNvSpPr/>
          <p:nvPr/>
        </p:nvSpPr>
        <p:spPr>
          <a:xfrm>
            <a:off x="894590" y="3833605"/>
            <a:ext cx="1143000" cy="48409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b="1" dirty="0">
                <a:solidFill>
                  <a:schemeClr val="tx1"/>
                </a:solidFill>
              </a:rPr>
              <a:t>Resource-layer</a:t>
            </a:r>
          </a:p>
          <a:p>
            <a:pPr algn="ctr"/>
            <a:r>
              <a:rPr lang="en-US" sz="1050" dirty="0">
                <a:solidFill>
                  <a:schemeClr val="tx1"/>
                </a:solidFill>
              </a:rPr>
              <a:t>Monitor Inter-connects</a:t>
            </a:r>
          </a:p>
        </p:txBody>
      </p:sp>
      <p:sp>
        <p:nvSpPr>
          <p:cNvPr id="5" name="Rectangle 4"/>
          <p:cNvSpPr/>
          <p:nvPr/>
        </p:nvSpPr>
        <p:spPr>
          <a:xfrm>
            <a:off x="894590" y="3127633"/>
            <a:ext cx="1143000" cy="48409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b="1" dirty="0">
                <a:solidFill>
                  <a:schemeClr val="tx1"/>
                </a:solidFill>
              </a:rPr>
              <a:t>Resource-layer</a:t>
            </a:r>
          </a:p>
          <a:p>
            <a:pPr algn="ctr"/>
            <a:r>
              <a:rPr lang="en-US" sz="1050" dirty="0">
                <a:solidFill>
                  <a:schemeClr val="tx1"/>
                </a:solidFill>
              </a:rPr>
              <a:t>Playground resources</a:t>
            </a:r>
          </a:p>
        </p:txBody>
      </p:sp>
      <p:sp>
        <p:nvSpPr>
          <p:cNvPr id="6" name="Rectangle 5"/>
          <p:cNvSpPr/>
          <p:nvPr/>
        </p:nvSpPr>
        <p:spPr>
          <a:xfrm>
            <a:off x="874419" y="2406627"/>
            <a:ext cx="1163171" cy="48409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Flow-layer</a:t>
            </a:r>
          </a:p>
        </p:txBody>
      </p:sp>
      <p:grpSp>
        <p:nvGrpSpPr>
          <p:cNvPr id="10" name="Group 9"/>
          <p:cNvGrpSpPr/>
          <p:nvPr/>
        </p:nvGrpSpPr>
        <p:grpSpPr>
          <a:xfrm>
            <a:off x="720931" y="2285603"/>
            <a:ext cx="268349" cy="235793"/>
            <a:chOff x="1077302" y="2301809"/>
            <a:chExt cx="409301" cy="322729"/>
          </a:xfrm>
        </p:grpSpPr>
        <p:pic>
          <p:nvPicPr>
            <p:cNvPr id="8"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9" name="Oval 8"/>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1" name="Group 10"/>
          <p:cNvGrpSpPr/>
          <p:nvPr/>
        </p:nvGrpSpPr>
        <p:grpSpPr>
          <a:xfrm>
            <a:off x="782342" y="3024714"/>
            <a:ext cx="268349" cy="235793"/>
            <a:chOff x="1077302" y="2301809"/>
            <a:chExt cx="409301" cy="322729"/>
          </a:xfrm>
        </p:grpSpPr>
        <p:pic>
          <p:nvPicPr>
            <p:cNvPr id="12"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13" name="Oval 12"/>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4" name="Group 13"/>
          <p:cNvGrpSpPr/>
          <p:nvPr/>
        </p:nvGrpSpPr>
        <p:grpSpPr>
          <a:xfrm>
            <a:off x="791866" y="3715142"/>
            <a:ext cx="268349" cy="235793"/>
            <a:chOff x="1077302" y="2301809"/>
            <a:chExt cx="409301" cy="322729"/>
          </a:xfrm>
        </p:grpSpPr>
        <p:pic>
          <p:nvPicPr>
            <p:cNvPr id="15"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16" name="Oval 15"/>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7" name="Group 16"/>
          <p:cNvGrpSpPr/>
          <p:nvPr/>
        </p:nvGrpSpPr>
        <p:grpSpPr>
          <a:xfrm>
            <a:off x="767552" y="4421679"/>
            <a:ext cx="268349" cy="235793"/>
            <a:chOff x="1077302" y="2301809"/>
            <a:chExt cx="409301" cy="322729"/>
          </a:xfrm>
        </p:grpSpPr>
        <p:pic>
          <p:nvPicPr>
            <p:cNvPr id="18"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19" name="Oval 18"/>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9" name="Group 28"/>
          <p:cNvGrpSpPr/>
          <p:nvPr/>
        </p:nvGrpSpPr>
        <p:grpSpPr>
          <a:xfrm>
            <a:off x="2617585" y="4038272"/>
            <a:ext cx="1270037" cy="575097"/>
            <a:chOff x="4466864" y="5342964"/>
            <a:chExt cx="1693383" cy="766796"/>
          </a:xfrm>
        </p:grpSpPr>
        <p:sp>
          <p:nvSpPr>
            <p:cNvPr id="20" name="Rectangle 19"/>
            <p:cNvSpPr/>
            <p:nvPr/>
          </p:nvSpPr>
          <p:spPr>
            <a:xfrm>
              <a:off x="4636247" y="5464301"/>
              <a:ext cx="1524000" cy="6454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tx1"/>
                  </a:solidFill>
                </a:rPr>
                <a:t>Summarization with Apache Spark</a:t>
              </a:r>
            </a:p>
          </p:txBody>
        </p:sp>
        <p:grpSp>
          <p:nvGrpSpPr>
            <p:cNvPr id="21" name="Group 20"/>
            <p:cNvGrpSpPr/>
            <p:nvPr/>
          </p:nvGrpSpPr>
          <p:grpSpPr>
            <a:xfrm>
              <a:off x="4466864" y="5342964"/>
              <a:ext cx="357798" cy="314391"/>
              <a:chOff x="1077302" y="2301809"/>
              <a:chExt cx="409301" cy="322729"/>
            </a:xfrm>
          </p:grpSpPr>
          <p:pic>
            <p:nvPicPr>
              <p:cNvPr id="22"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23" name="Oval 22"/>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28" name="Group 27"/>
          <p:cNvGrpSpPr/>
          <p:nvPr/>
        </p:nvGrpSpPr>
        <p:grpSpPr>
          <a:xfrm>
            <a:off x="2617585" y="3372172"/>
            <a:ext cx="1270037" cy="575097"/>
            <a:chOff x="4466864" y="4122115"/>
            <a:chExt cx="1693383" cy="766796"/>
          </a:xfrm>
        </p:grpSpPr>
        <p:sp>
          <p:nvSpPr>
            <p:cNvPr id="24" name="Rectangle 23"/>
            <p:cNvSpPr/>
            <p:nvPr/>
          </p:nvSpPr>
          <p:spPr>
            <a:xfrm>
              <a:off x="4636247" y="4243452"/>
              <a:ext cx="1524000" cy="6454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Persistent Storage</a:t>
              </a:r>
            </a:p>
          </p:txBody>
        </p:sp>
        <p:grpSp>
          <p:nvGrpSpPr>
            <p:cNvPr id="25" name="Group 24"/>
            <p:cNvGrpSpPr/>
            <p:nvPr/>
          </p:nvGrpSpPr>
          <p:grpSpPr>
            <a:xfrm>
              <a:off x="4466864" y="4122115"/>
              <a:ext cx="357798" cy="314391"/>
              <a:chOff x="1077302" y="2301809"/>
              <a:chExt cx="409301" cy="322729"/>
            </a:xfrm>
          </p:grpSpPr>
          <p:pic>
            <p:nvPicPr>
              <p:cNvPr id="26"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27" name="Oval 26"/>
              <p:cNvSpPr/>
              <p:nvPr/>
            </p:nvSpPr>
            <p:spPr>
              <a:xfrm>
                <a:off x="1215810" y="2368689"/>
                <a:ext cx="132284" cy="139085"/>
              </a:xfrm>
              <a:prstGeom prst="ellipse">
                <a:avLst/>
              </a:prstGeom>
              <a:solidFill>
                <a:srgbClr val="00B0F0"/>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30" name="Group 29"/>
          <p:cNvGrpSpPr/>
          <p:nvPr/>
        </p:nvGrpSpPr>
        <p:grpSpPr>
          <a:xfrm>
            <a:off x="4645411" y="3017554"/>
            <a:ext cx="1270037" cy="489787"/>
            <a:chOff x="4466864" y="5342964"/>
            <a:chExt cx="1693383" cy="766796"/>
          </a:xfrm>
        </p:grpSpPr>
        <p:sp>
          <p:nvSpPr>
            <p:cNvPr id="31" name="Rectangle 30"/>
            <p:cNvSpPr/>
            <p:nvPr/>
          </p:nvSpPr>
          <p:spPr>
            <a:xfrm>
              <a:off x="4636247" y="5464301"/>
              <a:ext cx="1524000" cy="6454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err="1">
                  <a:solidFill>
                    <a:schemeClr val="tx1"/>
                  </a:solidFill>
                </a:rPr>
                <a:t>ZooKeeper</a:t>
              </a:r>
              <a:endParaRPr lang="en-US" sz="1350" dirty="0">
                <a:solidFill>
                  <a:schemeClr val="tx1"/>
                </a:solidFill>
              </a:endParaRPr>
            </a:p>
          </p:txBody>
        </p:sp>
        <p:grpSp>
          <p:nvGrpSpPr>
            <p:cNvPr id="32" name="Group 31"/>
            <p:cNvGrpSpPr/>
            <p:nvPr/>
          </p:nvGrpSpPr>
          <p:grpSpPr>
            <a:xfrm>
              <a:off x="4466864" y="5342964"/>
              <a:ext cx="357798" cy="314391"/>
              <a:chOff x="1077302" y="2301809"/>
              <a:chExt cx="409301" cy="322729"/>
            </a:xfrm>
          </p:grpSpPr>
          <p:pic>
            <p:nvPicPr>
              <p:cNvPr id="33"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34" name="Oval 33"/>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35" name="Group 34"/>
          <p:cNvGrpSpPr/>
          <p:nvPr/>
        </p:nvGrpSpPr>
        <p:grpSpPr>
          <a:xfrm>
            <a:off x="4645411" y="2417631"/>
            <a:ext cx="1270037" cy="489787"/>
            <a:chOff x="4466864" y="4122115"/>
            <a:chExt cx="1693383" cy="766796"/>
          </a:xfrm>
        </p:grpSpPr>
        <p:sp>
          <p:nvSpPr>
            <p:cNvPr id="36" name="Rectangle 35"/>
            <p:cNvSpPr/>
            <p:nvPr/>
          </p:nvSpPr>
          <p:spPr>
            <a:xfrm>
              <a:off x="4636247" y="4243452"/>
              <a:ext cx="1524000" cy="6454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err="1">
                  <a:solidFill>
                    <a:schemeClr val="tx1"/>
                  </a:solidFill>
                </a:rPr>
                <a:t>ZeroMQ</a:t>
              </a:r>
              <a:endParaRPr lang="en-US" sz="1350" dirty="0">
                <a:solidFill>
                  <a:schemeClr val="tx1"/>
                </a:solidFill>
              </a:endParaRPr>
            </a:p>
          </p:txBody>
        </p:sp>
        <p:grpSp>
          <p:nvGrpSpPr>
            <p:cNvPr id="37" name="Group 36"/>
            <p:cNvGrpSpPr/>
            <p:nvPr/>
          </p:nvGrpSpPr>
          <p:grpSpPr>
            <a:xfrm>
              <a:off x="4466864" y="4122115"/>
              <a:ext cx="357798" cy="314391"/>
              <a:chOff x="1077302" y="2301809"/>
              <a:chExt cx="409301" cy="322729"/>
            </a:xfrm>
          </p:grpSpPr>
          <p:pic>
            <p:nvPicPr>
              <p:cNvPr id="38"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39" name="Oval 38"/>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40" name="Group 39"/>
          <p:cNvGrpSpPr/>
          <p:nvPr/>
        </p:nvGrpSpPr>
        <p:grpSpPr>
          <a:xfrm>
            <a:off x="2625820" y="2665378"/>
            <a:ext cx="1270037" cy="575097"/>
            <a:chOff x="4466864" y="4122115"/>
            <a:chExt cx="1693383" cy="766796"/>
          </a:xfrm>
        </p:grpSpPr>
        <p:sp>
          <p:nvSpPr>
            <p:cNvPr id="41" name="Rectangle 40"/>
            <p:cNvSpPr/>
            <p:nvPr/>
          </p:nvSpPr>
          <p:spPr>
            <a:xfrm>
              <a:off x="4636247" y="4243452"/>
              <a:ext cx="1524000" cy="6454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Persistent Producer</a:t>
              </a:r>
            </a:p>
          </p:txBody>
        </p:sp>
        <p:grpSp>
          <p:nvGrpSpPr>
            <p:cNvPr id="42" name="Group 41"/>
            <p:cNvGrpSpPr/>
            <p:nvPr/>
          </p:nvGrpSpPr>
          <p:grpSpPr>
            <a:xfrm>
              <a:off x="4466864" y="4122115"/>
              <a:ext cx="357798" cy="314391"/>
              <a:chOff x="1077302" y="2301809"/>
              <a:chExt cx="409301" cy="322729"/>
            </a:xfrm>
          </p:grpSpPr>
          <p:pic>
            <p:nvPicPr>
              <p:cNvPr id="43"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44" name="Oval 43"/>
              <p:cNvSpPr/>
              <p:nvPr/>
            </p:nvSpPr>
            <p:spPr>
              <a:xfrm>
                <a:off x="1215810" y="2368689"/>
                <a:ext cx="132284" cy="139085"/>
              </a:xfrm>
              <a:prstGeom prst="ellipse">
                <a:avLst/>
              </a:prstGeom>
              <a:solidFill>
                <a:schemeClr val="accent2">
                  <a:lumMod val="75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45" name="Group 44"/>
          <p:cNvGrpSpPr/>
          <p:nvPr/>
        </p:nvGrpSpPr>
        <p:grpSpPr>
          <a:xfrm>
            <a:off x="4658767" y="3783016"/>
            <a:ext cx="1270037" cy="489787"/>
            <a:chOff x="4466864" y="5342964"/>
            <a:chExt cx="1693383" cy="766796"/>
          </a:xfrm>
        </p:grpSpPr>
        <p:sp>
          <p:nvSpPr>
            <p:cNvPr id="46" name="Rectangle 45"/>
            <p:cNvSpPr/>
            <p:nvPr/>
          </p:nvSpPr>
          <p:spPr>
            <a:xfrm>
              <a:off x="4636247" y="5464301"/>
              <a:ext cx="1524000" cy="6454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Kafka</a:t>
              </a:r>
            </a:p>
            <a:p>
              <a:pPr algn="ctr"/>
              <a:r>
                <a:rPr lang="en-US" sz="1350" dirty="0">
                  <a:solidFill>
                    <a:schemeClr val="tx1"/>
                  </a:solidFill>
                </a:rPr>
                <a:t>Broker 1</a:t>
              </a:r>
            </a:p>
          </p:txBody>
        </p:sp>
        <p:grpSp>
          <p:nvGrpSpPr>
            <p:cNvPr id="47" name="Group 46"/>
            <p:cNvGrpSpPr/>
            <p:nvPr/>
          </p:nvGrpSpPr>
          <p:grpSpPr>
            <a:xfrm>
              <a:off x="4466864" y="5342964"/>
              <a:ext cx="357798" cy="314391"/>
              <a:chOff x="1077302" y="2301809"/>
              <a:chExt cx="409301" cy="322729"/>
            </a:xfrm>
          </p:grpSpPr>
          <p:pic>
            <p:nvPicPr>
              <p:cNvPr id="48"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49" name="Oval 48"/>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50" name="Group 49"/>
          <p:cNvGrpSpPr/>
          <p:nvPr/>
        </p:nvGrpSpPr>
        <p:grpSpPr>
          <a:xfrm>
            <a:off x="4658217" y="4539576"/>
            <a:ext cx="1270037" cy="489787"/>
            <a:chOff x="4466864" y="5342964"/>
            <a:chExt cx="1693383" cy="766796"/>
          </a:xfrm>
        </p:grpSpPr>
        <p:sp>
          <p:nvSpPr>
            <p:cNvPr id="51" name="Rectangle 50"/>
            <p:cNvSpPr/>
            <p:nvPr/>
          </p:nvSpPr>
          <p:spPr>
            <a:xfrm>
              <a:off x="4636247" y="5464301"/>
              <a:ext cx="1524000" cy="6454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Kafka</a:t>
              </a:r>
            </a:p>
            <a:p>
              <a:pPr algn="ctr"/>
              <a:r>
                <a:rPr lang="en-US" sz="1350" dirty="0">
                  <a:solidFill>
                    <a:schemeClr val="tx1"/>
                  </a:solidFill>
                </a:rPr>
                <a:t>Broker 2</a:t>
              </a:r>
            </a:p>
          </p:txBody>
        </p:sp>
        <p:grpSp>
          <p:nvGrpSpPr>
            <p:cNvPr id="52" name="Group 51"/>
            <p:cNvGrpSpPr/>
            <p:nvPr/>
          </p:nvGrpSpPr>
          <p:grpSpPr>
            <a:xfrm>
              <a:off x="4466864" y="5342964"/>
              <a:ext cx="357798" cy="314391"/>
              <a:chOff x="1077302" y="2301809"/>
              <a:chExt cx="409301" cy="322729"/>
            </a:xfrm>
          </p:grpSpPr>
          <p:pic>
            <p:nvPicPr>
              <p:cNvPr id="53"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54" name="Oval 53"/>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55" name="Group 54"/>
          <p:cNvGrpSpPr/>
          <p:nvPr/>
        </p:nvGrpSpPr>
        <p:grpSpPr>
          <a:xfrm>
            <a:off x="6629140" y="2201270"/>
            <a:ext cx="1270037" cy="489787"/>
            <a:chOff x="4466864" y="4122115"/>
            <a:chExt cx="1693383" cy="766796"/>
          </a:xfrm>
        </p:grpSpPr>
        <p:sp>
          <p:nvSpPr>
            <p:cNvPr id="56" name="Rectangle 55"/>
            <p:cNvSpPr/>
            <p:nvPr/>
          </p:nvSpPr>
          <p:spPr>
            <a:xfrm>
              <a:off x="4636247" y="4243452"/>
              <a:ext cx="1524000" cy="6454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Service Visualization</a:t>
              </a:r>
            </a:p>
          </p:txBody>
        </p:sp>
        <p:grpSp>
          <p:nvGrpSpPr>
            <p:cNvPr id="57" name="Group 56"/>
            <p:cNvGrpSpPr/>
            <p:nvPr/>
          </p:nvGrpSpPr>
          <p:grpSpPr>
            <a:xfrm>
              <a:off x="4466864" y="4122115"/>
              <a:ext cx="357798" cy="314391"/>
              <a:chOff x="1077302" y="2301809"/>
              <a:chExt cx="409301" cy="322729"/>
            </a:xfrm>
          </p:grpSpPr>
          <p:pic>
            <p:nvPicPr>
              <p:cNvPr id="58"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59" name="Oval 58"/>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pic>
        <p:nvPicPr>
          <p:cNvPr id="61"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42088" y="2953708"/>
            <a:ext cx="268349" cy="235793"/>
          </a:xfrm>
          <a:prstGeom prst="rect">
            <a:avLst/>
          </a:prstGeom>
          <a:noFill/>
        </p:spPr>
      </p:pic>
      <p:sp>
        <p:nvSpPr>
          <p:cNvPr id="62" name="Oval 61"/>
          <p:cNvSpPr/>
          <p:nvPr/>
        </p:nvSpPr>
        <p:spPr>
          <a:xfrm>
            <a:off x="6748617" y="3002572"/>
            <a:ext cx="86729" cy="101619"/>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63" name="Group 62"/>
          <p:cNvGrpSpPr/>
          <p:nvPr/>
        </p:nvGrpSpPr>
        <p:grpSpPr>
          <a:xfrm>
            <a:off x="6642089" y="3810985"/>
            <a:ext cx="1270037" cy="489787"/>
            <a:chOff x="4466864" y="4122115"/>
            <a:chExt cx="1693383" cy="766796"/>
          </a:xfrm>
        </p:grpSpPr>
        <p:sp>
          <p:nvSpPr>
            <p:cNvPr id="64" name="Rectangle 63"/>
            <p:cNvSpPr/>
            <p:nvPr/>
          </p:nvSpPr>
          <p:spPr>
            <a:xfrm>
              <a:off x="4636247" y="4243452"/>
              <a:ext cx="1524000" cy="6454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25" dirty="0">
                  <a:solidFill>
                    <a:schemeClr val="tx1"/>
                  </a:solidFill>
                </a:rPr>
                <a:t>Data Parser/Metrics Collection/Aggregation</a:t>
              </a:r>
            </a:p>
          </p:txBody>
        </p:sp>
        <p:grpSp>
          <p:nvGrpSpPr>
            <p:cNvPr id="65" name="Group 64"/>
            <p:cNvGrpSpPr/>
            <p:nvPr/>
          </p:nvGrpSpPr>
          <p:grpSpPr>
            <a:xfrm>
              <a:off x="4466864" y="4122115"/>
              <a:ext cx="357798" cy="314391"/>
              <a:chOff x="1077302" y="2301809"/>
              <a:chExt cx="409301" cy="322729"/>
            </a:xfrm>
          </p:grpSpPr>
          <p:pic>
            <p:nvPicPr>
              <p:cNvPr id="66"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67" name="Oval 66"/>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825"/>
              </a:p>
            </p:txBody>
          </p:sp>
        </p:grpSp>
      </p:grpSp>
      <p:grpSp>
        <p:nvGrpSpPr>
          <p:cNvPr id="68" name="Group 67"/>
          <p:cNvGrpSpPr/>
          <p:nvPr/>
        </p:nvGrpSpPr>
        <p:grpSpPr>
          <a:xfrm>
            <a:off x="6629140" y="4629180"/>
            <a:ext cx="1270037" cy="489787"/>
            <a:chOff x="4466864" y="4122115"/>
            <a:chExt cx="1693383" cy="766796"/>
          </a:xfrm>
        </p:grpSpPr>
        <p:sp>
          <p:nvSpPr>
            <p:cNvPr id="69" name="Rectangle 68"/>
            <p:cNvSpPr/>
            <p:nvPr/>
          </p:nvSpPr>
          <p:spPr>
            <a:xfrm>
              <a:off x="4636247" y="4243452"/>
              <a:ext cx="1524000" cy="64545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Persistent Consumer</a:t>
              </a:r>
            </a:p>
          </p:txBody>
        </p:sp>
        <p:grpSp>
          <p:nvGrpSpPr>
            <p:cNvPr id="70" name="Group 69"/>
            <p:cNvGrpSpPr/>
            <p:nvPr/>
          </p:nvGrpSpPr>
          <p:grpSpPr>
            <a:xfrm>
              <a:off x="4466864" y="4122115"/>
              <a:ext cx="357798" cy="314391"/>
              <a:chOff x="1077302" y="2301809"/>
              <a:chExt cx="409301" cy="322729"/>
            </a:xfrm>
          </p:grpSpPr>
          <p:pic>
            <p:nvPicPr>
              <p:cNvPr id="71"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7302" y="2301809"/>
                <a:ext cx="409301" cy="322729"/>
              </a:xfrm>
              <a:prstGeom prst="rect">
                <a:avLst/>
              </a:prstGeom>
              <a:noFill/>
            </p:spPr>
          </p:pic>
          <p:sp>
            <p:nvSpPr>
              <p:cNvPr id="72" name="Oval 71"/>
              <p:cNvSpPr/>
              <p:nvPr/>
            </p:nvSpPr>
            <p:spPr>
              <a:xfrm>
                <a:off x="1215810" y="2368689"/>
                <a:ext cx="132284" cy="139085"/>
              </a:xfrm>
              <a:prstGeom prst="ellipse">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pic>
        <p:nvPicPr>
          <p:cNvPr id="7" name="그림 123"/>
          <p:cNvPicPr>
            <a:picLocks noChangeAspect="1"/>
          </p:cNvPicPr>
          <p:nvPr/>
        </p:nvPicPr>
        <p:blipFill rotWithShape="1">
          <a:blip r:embed="rId4" cstate="print">
            <a:clrChange>
              <a:clrFrom>
                <a:srgbClr val="FFFFFF"/>
              </a:clrFrom>
              <a:clrTo>
                <a:srgbClr val="FFFFFF">
                  <a:alpha val="0"/>
                </a:srgbClr>
              </a:clrTo>
            </a:clrChange>
          </a:blip>
          <a:srcRect t="49290" b="15661"/>
          <a:stretch/>
        </p:blipFill>
        <p:spPr>
          <a:xfrm>
            <a:off x="6692015" y="3156402"/>
            <a:ext cx="1376194" cy="273662"/>
          </a:xfrm>
          <a:prstGeom prst="rect">
            <a:avLst/>
          </a:prstGeom>
        </p:spPr>
      </p:pic>
      <p:sp>
        <p:nvSpPr>
          <p:cNvPr id="60" name="Rectangle 59"/>
          <p:cNvSpPr/>
          <p:nvPr/>
        </p:nvSpPr>
        <p:spPr>
          <a:xfrm>
            <a:off x="6756177" y="3048229"/>
            <a:ext cx="1143000" cy="41228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Data Storage</a:t>
            </a:r>
          </a:p>
        </p:txBody>
      </p:sp>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4714" y="3584397"/>
            <a:ext cx="560968" cy="265451"/>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8079" y="4359012"/>
            <a:ext cx="560968" cy="265451"/>
          </a:xfrm>
          <a:prstGeom prst="rect">
            <a:avLst/>
          </a:prstGeom>
        </p:spPr>
      </p:pic>
      <p:cxnSp>
        <p:nvCxnSpPr>
          <p:cNvPr id="84" name="Straight Connector 83"/>
          <p:cNvCxnSpPr/>
          <p:nvPr/>
        </p:nvCxnSpPr>
        <p:spPr>
          <a:xfrm rot="5400000">
            <a:off x="5122336" y="3690565"/>
            <a:ext cx="34290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5122336" y="4443013"/>
            <a:ext cx="34290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1967" y="3955488"/>
            <a:ext cx="402557" cy="188747"/>
          </a:xfrm>
          <a:prstGeom prst="rect">
            <a:avLst/>
          </a:prstGeom>
        </p:spPr>
      </p:pic>
      <p:pic>
        <p:nvPicPr>
          <p:cNvPr id="88" name="Picture 6" descr="Grafana"/>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736" t="26050" r="5328" b="28235"/>
          <a:stretch/>
        </p:blipFill>
        <p:spPr bwMode="auto">
          <a:xfrm>
            <a:off x="7802233" y="2543656"/>
            <a:ext cx="507723" cy="11730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Image result for perfSONAR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26" t="13821" r="4300" b="11349"/>
          <a:stretch/>
        </p:blipFill>
        <p:spPr bwMode="auto">
          <a:xfrm>
            <a:off x="1503994" y="3701891"/>
            <a:ext cx="633708" cy="12251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Image result for jav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19427" y="3970361"/>
            <a:ext cx="172684" cy="31586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6" descr="Image result for nodejs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31517" y="2162735"/>
            <a:ext cx="278975" cy="17069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8" descr="Image result for json logo"/>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6173" t="34492" r="14938" b="32353"/>
          <a:stretch/>
        </p:blipFill>
        <p:spPr bwMode="auto">
          <a:xfrm>
            <a:off x="7911209" y="3826429"/>
            <a:ext cx="321469" cy="10715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27331" y="2303266"/>
            <a:ext cx="486398" cy="222446"/>
          </a:xfrm>
          <a:prstGeom prst="rect">
            <a:avLst/>
          </a:prstGeom>
        </p:spPr>
      </p:pic>
      <p:pic>
        <p:nvPicPr>
          <p:cNvPr id="94" name="Picture 7" descr="Image result for mongoDB"/>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06737" y="2958294"/>
            <a:ext cx="617220" cy="16766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 descr="Image result for influxDB"/>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02233" y="3326141"/>
            <a:ext cx="891540" cy="33061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descr="Image result for elasticsearch"/>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930363" y="3085669"/>
            <a:ext cx="614960" cy="32006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6"/>
          <p:cNvPicPr>
            <a:picLocks noChangeAspect="1"/>
          </p:cNvPicPr>
          <p:nvPr/>
        </p:nvPicPr>
        <p:blipFill rotWithShape="1">
          <a:blip r:embed="rId16"/>
          <a:srcRect l="66774" t="9421" r="7135" b="63902"/>
          <a:stretch/>
        </p:blipFill>
        <p:spPr>
          <a:xfrm>
            <a:off x="926128" y="1511799"/>
            <a:ext cx="1285568" cy="808957"/>
          </a:xfrm>
          <a:prstGeom prst="rect">
            <a:avLst/>
          </a:prstGeom>
        </p:spPr>
      </p:pic>
      <p:pic>
        <p:nvPicPr>
          <p:cNvPr id="162" name="Picture 161"/>
          <p:cNvPicPr>
            <a:picLocks noChangeAspect="1"/>
          </p:cNvPicPr>
          <p:nvPr/>
        </p:nvPicPr>
        <p:blipFill>
          <a:blip r:embed="rId17"/>
          <a:stretch>
            <a:fillRect/>
          </a:stretch>
        </p:blipFill>
        <p:spPr>
          <a:xfrm>
            <a:off x="1218178" y="5038914"/>
            <a:ext cx="1987034" cy="871422"/>
          </a:xfrm>
          <a:prstGeom prst="rect">
            <a:avLst/>
          </a:prstGeom>
        </p:spPr>
      </p:pic>
      <p:sp>
        <p:nvSpPr>
          <p:cNvPr id="171" name="Right Arrow 170"/>
          <p:cNvSpPr/>
          <p:nvPr/>
        </p:nvSpPr>
        <p:spPr>
          <a:xfrm>
            <a:off x="2265517" y="3656754"/>
            <a:ext cx="295761" cy="309235"/>
          </a:xfrm>
          <a:prstGeom prst="rightArrow">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2" name="Right Arrow 171"/>
          <p:cNvSpPr/>
          <p:nvPr/>
        </p:nvSpPr>
        <p:spPr>
          <a:xfrm>
            <a:off x="4143239" y="3620448"/>
            <a:ext cx="295761" cy="309235"/>
          </a:xfrm>
          <a:prstGeom prst="rightArrow">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3" name="Right Arrow 172"/>
          <p:cNvSpPr/>
          <p:nvPr/>
        </p:nvSpPr>
        <p:spPr>
          <a:xfrm>
            <a:off x="6159351" y="3647460"/>
            <a:ext cx="295761" cy="309235"/>
          </a:xfrm>
          <a:prstGeom prst="rightArrow">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75" name="Straight Connector 174"/>
          <p:cNvCxnSpPr>
            <a:stCxn id="5" idx="2"/>
            <a:endCxn id="4" idx="0"/>
          </p:cNvCxnSpPr>
          <p:nvPr/>
        </p:nvCxnSpPr>
        <p:spPr>
          <a:xfrm>
            <a:off x="1466090" y="3611727"/>
            <a:ext cx="0" cy="2218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456004" y="4317698"/>
            <a:ext cx="0" cy="2218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7370822" y="4297948"/>
            <a:ext cx="0" cy="411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333292" y="3476603"/>
            <a:ext cx="0" cy="411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7333292" y="2695621"/>
            <a:ext cx="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316122" y="3260507"/>
            <a:ext cx="0" cy="2218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3409719" y="5238994"/>
            <a:ext cx="5634098" cy="715837"/>
          </a:xfrm>
          <a:prstGeom prst="rect">
            <a:avLst/>
          </a:prstGeom>
        </p:spPr>
        <p:txBody>
          <a:bodyPr wrap="square">
            <a:spAutoFit/>
          </a:bodyPr>
          <a:lstStyle/>
          <a:p>
            <a:pPr marL="214313" lvl="3" indent="-214313">
              <a:buFont typeface="Wingdings" panose="05000000000000000000" pitchFamily="2" charset="2"/>
              <a:buChar char="§"/>
            </a:pPr>
            <a:r>
              <a:rPr lang="en-US" altLang="ko-KR" sz="1013" dirty="0"/>
              <a:t>The SmartX measurement service (resource-layer) is managed by </a:t>
            </a:r>
            <a:r>
              <a:rPr lang="en-US" altLang="ko-KR" sz="1013" dirty="0" err="1"/>
              <a:t>kubernetes</a:t>
            </a:r>
            <a:r>
              <a:rPr lang="en-US" altLang="ko-KR" sz="1013" dirty="0"/>
              <a:t> as shown below.</a:t>
            </a:r>
          </a:p>
          <a:p>
            <a:pPr marL="557213" lvl="4" indent="-214313">
              <a:buFont typeface="Arial" panose="020B0604020202020204" pitchFamily="34" charset="0"/>
              <a:buChar char="•"/>
            </a:pPr>
            <a:r>
              <a:rPr lang="en-US" altLang="ko-KR" sz="1013" dirty="0"/>
              <a:t>Describe all functions in the </a:t>
            </a:r>
            <a:r>
              <a:rPr lang="en-US" altLang="ko-KR" sz="1013" dirty="0" err="1"/>
              <a:t>kubernetes</a:t>
            </a:r>
            <a:r>
              <a:rPr lang="en-US" altLang="ko-KR" sz="1013" dirty="0"/>
              <a:t> </a:t>
            </a:r>
            <a:r>
              <a:rPr lang="en-US" altLang="ko-KR" sz="1013" dirty="0" err="1"/>
              <a:t>yaml</a:t>
            </a:r>
            <a:r>
              <a:rPr lang="en-US" altLang="ko-KR" sz="1013" dirty="0"/>
              <a:t> template.</a:t>
            </a:r>
          </a:p>
          <a:p>
            <a:pPr marL="557213" lvl="4" indent="-214313">
              <a:buFont typeface="Arial" panose="020B0604020202020204" pitchFamily="34" charset="0"/>
              <a:buChar char="•"/>
            </a:pPr>
            <a:r>
              <a:rPr lang="en-US" altLang="ko-KR" sz="1013" dirty="0"/>
              <a:t>The functions of the service can be managed by </a:t>
            </a:r>
            <a:r>
              <a:rPr lang="en-US" altLang="ko-KR" sz="1013" dirty="0" err="1"/>
              <a:t>kubernetes</a:t>
            </a:r>
            <a:r>
              <a:rPr lang="en-US" altLang="ko-KR" sz="1013" dirty="0"/>
              <a:t> to maintain health status and operate stably</a:t>
            </a:r>
            <a:endParaRPr lang="en-US" sz="1350" dirty="0"/>
          </a:p>
        </p:txBody>
      </p:sp>
      <p:pic>
        <p:nvPicPr>
          <p:cNvPr id="100" name="Picture 2" descr="kubernetes iconì ëí ì´ë¯¸ì§ ê²ìê²°ê³¼"/>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64223" y="4758250"/>
            <a:ext cx="314732" cy="299180"/>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p:cNvGrpSpPr/>
          <p:nvPr/>
        </p:nvGrpSpPr>
        <p:grpSpPr>
          <a:xfrm>
            <a:off x="163549" y="-12907"/>
            <a:ext cx="8980451" cy="687114"/>
            <a:chOff x="0" y="0"/>
            <a:chExt cx="12847721" cy="884861"/>
          </a:xfrm>
        </p:grpSpPr>
        <p:pic>
          <p:nvPicPr>
            <p:cNvPr id="103" name="ChulaEngineering-2.png" descr="ChulaEngineering-2.png"/>
            <p:cNvPicPr>
              <a:picLocks noChangeAspect="1"/>
            </p:cNvPicPr>
            <p:nvPr/>
          </p:nvPicPr>
          <p:blipFill>
            <a:blip r:embed="rId19"/>
            <a:stretch>
              <a:fillRect/>
            </a:stretch>
          </p:blipFill>
          <p:spPr>
            <a:xfrm>
              <a:off x="0" y="186787"/>
              <a:ext cx="2583075" cy="399152"/>
            </a:xfrm>
            <a:prstGeom prst="rect">
              <a:avLst/>
            </a:prstGeom>
            <a:ln w="12700" cap="flat">
              <a:noFill/>
              <a:miter lim="400000"/>
            </a:ln>
            <a:effectLst/>
          </p:spPr>
        </p:pic>
        <p:pic>
          <p:nvPicPr>
            <p:cNvPr id="104" name="Screen Shot 2561-03-12 at 2.51.54 AM.png" descr="Screen Shot 2561-03-12 at 2.51.54 AM.png"/>
            <p:cNvPicPr>
              <a:picLocks noChangeAspect="1"/>
            </p:cNvPicPr>
            <p:nvPr/>
          </p:nvPicPr>
          <p:blipFill>
            <a:blip r:embed="rId20"/>
            <a:stretch>
              <a:fillRect/>
            </a:stretch>
          </p:blipFill>
          <p:spPr>
            <a:xfrm>
              <a:off x="2766034" y="84879"/>
              <a:ext cx="601556" cy="564423"/>
            </a:xfrm>
            <a:prstGeom prst="rect">
              <a:avLst/>
            </a:prstGeom>
            <a:ln w="12700" cap="flat">
              <a:noFill/>
              <a:miter lim="400000"/>
            </a:ln>
            <a:effectLst/>
          </p:spPr>
        </p:pic>
        <p:pic>
          <p:nvPicPr>
            <p:cNvPr id="105" name="Screen Shot 2561-03-12 at 2.53.24 AM.png" descr="Screen Shot 2561-03-12 at 2.53.24 AM.png"/>
            <p:cNvPicPr>
              <a:picLocks noChangeAspect="1"/>
            </p:cNvPicPr>
            <p:nvPr/>
          </p:nvPicPr>
          <p:blipFill>
            <a:blip r:embed="rId21"/>
            <a:stretch>
              <a:fillRect/>
            </a:stretch>
          </p:blipFill>
          <p:spPr>
            <a:xfrm>
              <a:off x="7383626" y="84879"/>
              <a:ext cx="1631834" cy="564423"/>
            </a:xfrm>
            <a:prstGeom prst="rect">
              <a:avLst/>
            </a:prstGeom>
            <a:ln w="12700" cap="flat">
              <a:noFill/>
              <a:miter lim="400000"/>
            </a:ln>
            <a:effectLst/>
          </p:spPr>
        </p:pic>
        <p:pic>
          <p:nvPicPr>
            <p:cNvPr id="106" name="Screen Shot 2561-03-12 at 2.54.53 AM.png" descr="Screen Shot 2561-03-12 at 2.54.53 AM.png"/>
            <p:cNvPicPr>
              <a:picLocks noChangeAspect="1"/>
            </p:cNvPicPr>
            <p:nvPr/>
          </p:nvPicPr>
          <p:blipFill>
            <a:blip r:embed="rId22"/>
            <a:stretch>
              <a:fillRect/>
            </a:stretch>
          </p:blipFill>
          <p:spPr>
            <a:xfrm>
              <a:off x="4489410" y="65254"/>
              <a:ext cx="1777484" cy="603674"/>
            </a:xfrm>
            <a:prstGeom prst="rect">
              <a:avLst/>
            </a:prstGeom>
            <a:ln w="12700" cap="flat">
              <a:noFill/>
              <a:miter lim="400000"/>
            </a:ln>
            <a:effectLst/>
          </p:spPr>
        </p:pic>
        <p:pic>
          <p:nvPicPr>
            <p:cNvPr id="107" name="Logo-nuol.gif" descr="Logo-nuol.gif"/>
            <p:cNvPicPr>
              <a:picLocks noChangeAspect="1"/>
            </p:cNvPicPr>
            <p:nvPr/>
          </p:nvPicPr>
          <p:blipFill>
            <a:blip r:embed="rId23"/>
            <a:stretch>
              <a:fillRect/>
            </a:stretch>
          </p:blipFill>
          <p:spPr>
            <a:xfrm>
              <a:off x="6543048" y="33389"/>
              <a:ext cx="564424" cy="851473"/>
            </a:xfrm>
            <a:prstGeom prst="rect">
              <a:avLst/>
            </a:prstGeom>
            <a:ln w="12700" cap="flat">
              <a:noFill/>
              <a:miter lim="400000"/>
            </a:ln>
            <a:effectLst/>
          </p:spPr>
        </p:pic>
        <p:pic>
          <p:nvPicPr>
            <p:cNvPr id="108" name="todailogo.png" descr="todailogo.png"/>
            <p:cNvPicPr>
              <a:picLocks noChangeAspect="1"/>
            </p:cNvPicPr>
            <p:nvPr/>
          </p:nvPicPr>
          <p:blipFill>
            <a:blip r:embed="rId24"/>
            <a:stretch>
              <a:fillRect/>
            </a:stretch>
          </p:blipFill>
          <p:spPr>
            <a:xfrm>
              <a:off x="3626663" y="65254"/>
              <a:ext cx="603674" cy="603674"/>
            </a:xfrm>
            <a:prstGeom prst="rect">
              <a:avLst/>
            </a:prstGeom>
            <a:ln w="12700" cap="flat">
              <a:noFill/>
              <a:miter lim="400000"/>
            </a:ln>
            <a:effectLst/>
          </p:spPr>
        </p:pic>
        <p:grpSp>
          <p:nvGrpSpPr>
            <p:cNvPr id="109" name="Group"/>
            <p:cNvGrpSpPr/>
            <p:nvPr/>
          </p:nvGrpSpPr>
          <p:grpSpPr>
            <a:xfrm>
              <a:off x="9103395" y="0"/>
              <a:ext cx="3744327" cy="734182"/>
              <a:chOff x="0" y="0"/>
              <a:chExt cx="3744326" cy="734181"/>
            </a:xfrm>
          </p:grpSpPr>
          <p:pic>
            <p:nvPicPr>
              <p:cNvPr id="110" name="Screen Shot 2561-03-12 at 2.45.57 AM.png" descr="Screen Shot 2561-03-12 at 2.45.57 AM.png"/>
              <p:cNvPicPr>
                <a:picLocks noChangeAspect="1"/>
              </p:cNvPicPr>
              <p:nvPr/>
            </p:nvPicPr>
            <p:blipFill>
              <a:blip r:embed="rId25"/>
              <a:stretch>
                <a:fillRect/>
              </a:stretch>
            </p:blipFill>
            <p:spPr>
              <a:xfrm>
                <a:off x="0" y="0"/>
                <a:ext cx="3744327" cy="734182"/>
              </a:xfrm>
              <a:prstGeom prst="rect">
                <a:avLst/>
              </a:prstGeom>
              <a:ln w="12700" cap="flat">
                <a:noFill/>
                <a:miter lim="400000"/>
              </a:ln>
              <a:effectLst/>
            </p:spPr>
          </p:pic>
          <p:pic>
            <p:nvPicPr>
              <p:cNvPr id="111" name="Screen Shot 2562-12-09 at 12.01.28 PM.png" descr="Screen Shot 2562-12-09 at 12.01.28 PM.png"/>
              <p:cNvPicPr>
                <a:picLocks noChangeAspect="1"/>
              </p:cNvPicPr>
              <p:nvPr/>
            </p:nvPicPr>
            <p:blipFill>
              <a:blip r:embed="rId26"/>
              <a:stretch>
                <a:fillRect/>
              </a:stretch>
            </p:blipFill>
            <p:spPr>
              <a:xfrm>
                <a:off x="1768442" y="157272"/>
                <a:ext cx="753149" cy="493732"/>
              </a:xfrm>
              <a:prstGeom prst="rect">
                <a:avLst/>
              </a:prstGeom>
              <a:ln w="12700" cap="flat">
                <a:noFill/>
                <a:miter lim="400000"/>
              </a:ln>
              <a:effectLst/>
            </p:spPr>
          </p:pic>
        </p:grpSp>
      </p:grpSp>
      <p:grpSp>
        <p:nvGrpSpPr>
          <p:cNvPr id="112" name="Group"/>
          <p:cNvGrpSpPr/>
          <p:nvPr/>
        </p:nvGrpSpPr>
        <p:grpSpPr>
          <a:xfrm>
            <a:off x="1031545" y="6183957"/>
            <a:ext cx="7323058" cy="684744"/>
            <a:chOff x="0" y="0"/>
            <a:chExt cx="12184489" cy="1059885"/>
          </a:xfrm>
        </p:grpSpPr>
        <p:pic>
          <p:nvPicPr>
            <p:cNvPr id="113" name="image10.png" descr="image10.png"/>
            <p:cNvPicPr>
              <a:picLocks noChangeAspect="1"/>
            </p:cNvPicPr>
            <p:nvPr/>
          </p:nvPicPr>
          <p:blipFill>
            <a:blip r:embed="rId27"/>
            <a:stretch>
              <a:fillRect/>
            </a:stretch>
          </p:blipFill>
          <p:spPr>
            <a:xfrm>
              <a:off x="0" y="0"/>
              <a:ext cx="1404311" cy="1059886"/>
            </a:xfrm>
            <a:prstGeom prst="rect">
              <a:avLst/>
            </a:prstGeom>
            <a:ln w="12700" cap="flat">
              <a:noFill/>
              <a:miter lim="400000"/>
            </a:ln>
            <a:effectLst/>
          </p:spPr>
        </p:pic>
        <p:sp>
          <p:nvSpPr>
            <p:cNvPr id="114"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pic>
        <p:nvPicPr>
          <p:cNvPr id="115" name="Picture 2" descr="C:\Users\Muhammad\Desktop\io_visor_project_logo_300dpi-01.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554352" y="2284739"/>
            <a:ext cx="700985" cy="152525"/>
          </a:xfrm>
          <a:prstGeom prst="rect">
            <a:avLst/>
          </a:prstGeom>
          <a:solidFill>
            <a:schemeClr val="bg1"/>
          </a:solidFill>
        </p:spPr>
      </p:pic>
      <p:pic>
        <p:nvPicPr>
          <p:cNvPr id="116" name="Picture 2" descr="Image result for scala"/>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047211" y="3961690"/>
            <a:ext cx="481208" cy="19716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5" descr="Image result for zeromq icon"/>
          <p:cNvPicPr>
            <a:picLocks noChangeAspect="1" noChangeArrowheads="1"/>
          </p:cNvPicPr>
          <p:nvPr/>
        </p:nvPicPr>
        <p:blipFill rotWithShape="1">
          <a:blip r:embed="rId30" cstate="print">
            <a:grayscl/>
            <a:extLst>
              <a:ext uri="{28A0092B-C50C-407E-A947-70E740481C1C}">
                <a14:useLocalDpi xmlns:a14="http://schemas.microsoft.com/office/drawing/2010/main" val="0"/>
              </a:ext>
            </a:extLst>
          </a:blip>
          <a:srcRect l="23581" t="35257" r="23535" b="40934"/>
          <a:stretch/>
        </p:blipFill>
        <p:spPr bwMode="auto">
          <a:xfrm>
            <a:off x="5562578" y="2422785"/>
            <a:ext cx="428529" cy="144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87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제목 1"/>
          <p:cNvSpPr txBox="1">
            <a:spLocks/>
          </p:cNvSpPr>
          <p:nvPr/>
        </p:nvSpPr>
        <p:spPr>
          <a:xfrm>
            <a:off x="4951" y="866737"/>
            <a:ext cx="9141619" cy="661032"/>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342900" indent="-342900" algn="ctr" defTabSz="514337">
              <a:buFont typeface="Arial" panose="020B0604020202020204" pitchFamily="34" charset="0"/>
              <a:buChar char="•"/>
              <a:defRPr/>
            </a:pPr>
            <a:r>
              <a:rPr lang="en-US" altLang="ko-KR" sz="2100"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Design of Cloud-native Edge Boxes</a:t>
            </a:r>
          </a:p>
          <a:p>
            <a:pPr algn="ctr" defTabSz="514337">
              <a:defRPr/>
            </a:pPr>
            <a:r>
              <a:rPr lang="en-US" sz="1600" dirty="0">
                <a:latin typeface="Times New Roman" panose="02020603050405020304" pitchFamily="18" charset="0"/>
                <a:cs typeface="Times New Roman" panose="02020603050405020304" pitchFamily="18" charset="0"/>
              </a:rPr>
              <a:t>Maintaining Persistent Playground Operations (Visibility) for Service Developers and Operators</a:t>
            </a:r>
            <a:endParaRPr lang="en-US" altLang="ko-KR" sz="1400" dirty="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158" name="Picture 157"/>
          <p:cNvPicPr>
            <a:picLocks noChangeAspect="1"/>
          </p:cNvPicPr>
          <p:nvPr/>
        </p:nvPicPr>
        <p:blipFill>
          <a:blip r:embed="rId3"/>
          <a:stretch>
            <a:fillRect/>
          </a:stretch>
        </p:blipFill>
        <p:spPr>
          <a:xfrm>
            <a:off x="3271595" y="1616075"/>
            <a:ext cx="5871215" cy="3111048"/>
          </a:xfrm>
          <a:prstGeom prst="rect">
            <a:avLst/>
          </a:prstGeom>
        </p:spPr>
      </p:pic>
      <p:pic>
        <p:nvPicPr>
          <p:cNvPr id="2" name="Picture 1"/>
          <p:cNvPicPr>
            <a:picLocks noChangeAspect="1"/>
          </p:cNvPicPr>
          <p:nvPr/>
        </p:nvPicPr>
        <p:blipFill rotWithShape="1">
          <a:blip r:embed="rId4"/>
          <a:srcRect r="33578"/>
          <a:stretch/>
        </p:blipFill>
        <p:spPr>
          <a:xfrm>
            <a:off x="53586" y="3000580"/>
            <a:ext cx="3298437" cy="3055369"/>
          </a:xfrm>
          <a:prstGeom prst="rect">
            <a:avLst/>
          </a:prstGeom>
        </p:spPr>
      </p:pic>
      <p:sp>
        <p:nvSpPr>
          <p:cNvPr id="5" name="TextBox 4"/>
          <p:cNvSpPr txBox="1"/>
          <p:nvPr/>
        </p:nvSpPr>
        <p:spPr>
          <a:xfrm>
            <a:off x="1594481" y="2917684"/>
            <a:ext cx="263214" cy="276999"/>
          </a:xfrm>
          <a:prstGeom prst="rect">
            <a:avLst/>
          </a:prstGeom>
          <a:noFill/>
        </p:spPr>
        <p:txBody>
          <a:bodyPr wrap="none" rtlCol="0">
            <a:spAutoFit/>
          </a:bodyPr>
          <a:lstStyle/>
          <a:p>
            <a:r>
              <a:rPr lang="en-US" sz="1200" dirty="0">
                <a:solidFill>
                  <a:srgbClr val="0000FF"/>
                </a:solidFill>
              </a:rPr>
              <a:t>1</a:t>
            </a:r>
            <a:endParaRPr lang="en-US" sz="1050" dirty="0">
              <a:solidFill>
                <a:srgbClr val="0000FF"/>
              </a:solidFill>
            </a:endParaRPr>
          </a:p>
        </p:txBody>
      </p:sp>
      <p:sp>
        <p:nvSpPr>
          <p:cNvPr id="371" name="TextBox 370"/>
          <p:cNvSpPr txBox="1"/>
          <p:nvPr/>
        </p:nvSpPr>
        <p:spPr>
          <a:xfrm>
            <a:off x="6207202" y="1876634"/>
            <a:ext cx="263214" cy="276999"/>
          </a:xfrm>
          <a:prstGeom prst="rect">
            <a:avLst/>
          </a:prstGeom>
          <a:noFill/>
        </p:spPr>
        <p:txBody>
          <a:bodyPr wrap="none" rtlCol="0">
            <a:spAutoFit/>
          </a:bodyPr>
          <a:lstStyle/>
          <a:p>
            <a:r>
              <a:rPr lang="en-US" sz="1200" dirty="0">
                <a:solidFill>
                  <a:srgbClr val="0000FF"/>
                </a:solidFill>
              </a:rPr>
              <a:t>2</a:t>
            </a:r>
            <a:endParaRPr lang="en-US" sz="1050" dirty="0">
              <a:solidFill>
                <a:srgbClr val="0000FF"/>
              </a:solidFill>
            </a:endParaRPr>
          </a:p>
        </p:txBody>
      </p:sp>
      <p:sp>
        <p:nvSpPr>
          <p:cNvPr id="6" name="TextBox 5"/>
          <p:cNvSpPr txBox="1"/>
          <p:nvPr/>
        </p:nvSpPr>
        <p:spPr>
          <a:xfrm>
            <a:off x="1192" y="5285170"/>
            <a:ext cx="691305" cy="900246"/>
          </a:xfrm>
          <a:prstGeom prst="rect">
            <a:avLst/>
          </a:prstGeom>
          <a:noFill/>
        </p:spPr>
        <p:txBody>
          <a:bodyPr wrap="square" rtlCol="0">
            <a:spAutoFit/>
          </a:bodyPr>
          <a:lstStyle/>
          <a:p>
            <a:r>
              <a:rPr lang="en-US" sz="1050" b="1" dirty="0">
                <a:solidFill>
                  <a:srgbClr val="0000FF"/>
                </a:solidFill>
              </a:rPr>
              <a:t>Design of SmartX Micro-Box</a:t>
            </a:r>
          </a:p>
        </p:txBody>
      </p:sp>
      <p:sp>
        <p:nvSpPr>
          <p:cNvPr id="373" name="TextBox 372"/>
          <p:cNvSpPr txBox="1"/>
          <p:nvPr/>
        </p:nvSpPr>
        <p:spPr>
          <a:xfrm>
            <a:off x="3343672" y="3792475"/>
            <a:ext cx="263214" cy="276999"/>
          </a:xfrm>
          <a:prstGeom prst="rect">
            <a:avLst/>
          </a:prstGeom>
          <a:noFill/>
        </p:spPr>
        <p:txBody>
          <a:bodyPr wrap="none" rtlCol="0">
            <a:spAutoFit/>
          </a:bodyPr>
          <a:lstStyle/>
          <a:p>
            <a:r>
              <a:rPr lang="en-US" sz="1200" dirty="0">
                <a:solidFill>
                  <a:srgbClr val="0000FF"/>
                </a:solidFill>
              </a:rPr>
              <a:t>2</a:t>
            </a:r>
            <a:endParaRPr lang="en-US" sz="1050" dirty="0">
              <a:solidFill>
                <a:srgbClr val="0000FF"/>
              </a:solidFill>
            </a:endParaRPr>
          </a:p>
        </p:txBody>
      </p:sp>
      <p:sp>
        <p:nvSpPr>
          <p:cNvPr id="374" name="TextBox 373"/>
          <p:cNvSpPr txBox="1"/>
          <p:nvPr/>
        </p:nvSpPr>
        <p:spPr>
          <a:xfrm>
            <a:off x="4631878" y="1888454"/>
            <a:ext cx="263214" cy="276999"/>
          </a:xfrm>
          <a:prstGeom prst="rect">
            <a:avLst/>
          </a:prstGeom>
          <a:noFill/>
        </p:spPr>
        <p:txBody>
          <a:bodyPr wrap="none" rtlCol="0">
            <a:spAutoFit/>
          </a:bodyPr>
          <a:lstStyle/>
          <a:p>
            <a:r>
              <a:rPr lang="en-US" sz="1200" dirty="0">
                <a:solidFill>
                  <a:srgbClr val="0000FF"/>
                </a:solidFill>
              </a:rPr>
              <a:t>3</a:t>
            </a:r>
            <a:endParaRPr lang="en-US" sz="1050" dirty="0">
              <a:solidFill>
                <a:srgbClr val="0000FF"/>
              </a:solidFill>
            </a:endParaRPr>
          </a:p>
        </p:txBody>
      </p:sp>
      <p:sp>
        <p:nvSpPr>
          <p:cNvPr id="375" name="TextBox 374"/>
          <p:cNvSpPr txBox="1"/>
          <p:nvPr/>
        </p:nvSpPr>
        <p:spPr>
          <a:xfrm>
            <a:off x="4283864" y="2522638"/>
            <a:ext cx="263214" cy="276999"/>
          </a:xfrm>
          <a:prstGeom prst="rect">
            <a:avLst/>
          </a:prstGeom>
          <a:noFill/>
        </p:spPr>
        <p:txBody>
          <a:bodyPr wrap="none" rtlCol="0">
            <a:spAutoFit/>
          </a:bodyPr>
          <a:lstStyle/>
          <a:p>
            <a:r>
              <a:rPr lang="en-US" sz="1200" dirty="0">
                <a:solidFill>
                  <a:srgbClr val="0000FF"/>
                </a:solidFill>
              </a:rPr>
              <a:t>4</a:t>
            </a:r>
            <a:endParaRPr lang="en-US" sz="1050" dirty="0">
              <a:solidFill>
                <a:srgbClr val="0000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256650414"/>
              </p:ext>
            </p:extLst>
          </p:nvPr>
        </p:nvGraphicFramePr>
        <p:xfrm>
          <a:off x="3893344" y="4854688"/>
          <a:ext cx="5131030" cy="1017270"/>
        </p:xfrm>
        <a:graphic>
          <a:graphicData uri="http://schemas.openxmlformats.org/drawingml/2006/table">
            <a:tbl>
              <a:tblPr firstRow="1" bandRow="1">
                <a:tableStyleId>{5C22544A-7EE6-4342-B048-85BDC9FD1C3A}</a:tableStyleId>
              </a:tblPr>
              <a:tblGrid>
                <a:gridCol w="2565515">
                  <a:extLst>
                    <a:ext uri="{9D8B030D-6E8A-4147-A177-3AD203B41FA5}">
                      <a16:colId xmlns:a16="http://schemas.microsoft.com/office/drawing/2014/main" val="1771886397"/>
                    </a:ext>
                  </a:extLst>
                </a:gridCol>
                <a:gridCol w="2565515">
                  <a:extLst>
                    <a:ext uri="{9D8B030D-6E8A-4147-A177-3AD203B41FA5}">
                      <a16:colId xmlns:a16="http://schemas.microsoft.com/office/drawing/2014/main" val="562914618"/>
                    </a:ext>
                  </a:extLst>
                </a:gridCol>
              </a:tblGrid>
              <a:tr h="1017270">
                <a:tc>
                  <a:txBody>
                    <a:bodyPr/>
                    <a:lstStyle/>
                    <a:p>
                      <a:pPr marL="231775" indent="-231775">
                        <a:buFont typeface="+mj-lt"/>
                        <a:buAutoNum type="arabicPeriod"/>
                        <a:tabLst>
                          <a:tab pos="231775" algn="l"/>
                        </a:tabLst>
                      </a:pPr>
                      <a:r>
                        <a:rPr lang="en-US" sz="1100" dirty="0">
                          <a:solidFill>
                            <a:schemeClr val="tx1"/>
                          </a:solidFill>
                        </a:rPr>
                        <a:t>Setup Cloud-native Edge Boxes</a:t>
                      </a:r>
                    </a:p>
                    <a:p>
                      <a:pPr marL="231775" indent="-231775">
                        <a:buFont typeface="+mj-lt"/>
                        <a:buAutoNum type="arabicPeriod"/>
                      </a:pPr>
                      <a:r>
                        <a:rPr lang="en-US" sz="1100" dirty="0">
                          <a:solidFill>
                            <a:schemeClr val="tx1"/>
                          </a:solidFill>
                        </a:rPr>
                        <a:t>Resilient measurement</a:t>
                      </a:r>
                    </a:p>
                    <a:p>
                      <a:pPr marL="857250" lvl="1" indent="-400050">
                        <a:buFont typeface="+mj-lt"/>
                        <a:buAutoNum type="romanLcPeriod"/>
                      </a:pPr>
                      <a:r>
                        <a:rPr lang="en-US" sz="800" dirty="0">
                          <a:solidFill>
                            <a:schemeClr val="tx1"/>
                          </a:solidFill>
                        </a:rPr>
                        <a:t>Multi Agent &amp; </a:t>
                      </a:r>
                    </a:p>
                    <a:p>
                      <a:pPr marL="857250" lvl="1" indent="-400050">
                        <a:buFont typeface="+mj-lt"/>
                        <a:buAutoNum type="romanLcPeriod"/>
                      </a:pPr>
                      <a:r>
                        <a:rPr lang="en-US" sz="800" dirty="0">
                          <a:solidFill>
                            <a:schemeClr val="tx1"/>
                          </a:solidFill>
                        </a:rPr>
                        <a:t>Shared Messaging Interface</a:t>
                      </a:r>
                      <a:endParaRPr lang="en-US" sz="1000" dirty="0">
                        <a:solidFill>
                          <a:schemeClr val="tx1"/>
                        </a:solidFill>
                      </a:endParaRPr>
                    </a:p>
                  </a:txBody>
                  <a:tcPr marL="68580" marR="68580" marT="34290" marB="34290">
                    <a:solidFill>
                      <a:schemeClr val="bg1"/>
                    </a:solidFill>
                  </a:tcPr>
                </a:tc>
                <a:tc>
                  <a:txBody>
                    <a:bodyPr/>
                    <a:lstStyle/>
                    <a:p>
                      <a:pPr marL="342900" indent="-342900">
                        <a:buFont typeface="+mj-lt"/>
                        <a:buAutoNum type="arabicPeriod" startAt="3"/>
                      </a:pPr>
                      <a:r>
                        <a:rPr lang="en-US" sz="1100" dirty="0">
                          <a:solidFill>
                            <a:schemeClr val="tx1"/>
                          </a:solidFill>
                        </a:rPr>
                        <a:t>Efficient and timely measurement</a:t>
                      </a:r>
                    </a:p>
                    <a:p>
                      <a:pPr marL="857250" lvl="1" indent="-400050">
                        <a:buFont typeface="+mj-lt"/>
                        <a:buAutoNum type="romanLcPeriod"/>
                      </a:pPr>
                      <a:r>
                        <a:rPr lang="en-US" sz="800" dirty="0">
                          <a:solidFill>
                            <a:schemeClr val="tx1"/>
                          </a:solidFill>
                        </a:rPr>
                        <a:t>Flows Summarization</a:t>
                      </a:r>
                    </a:p>
                    <a:p>
                      <a:pPr marL="857250" lvl="1" indent="-400050">
                        <a:buFont typeface="+mj-lt"/>
                        <a:buAutoNum type="romanLcPeriod"/>
                      </a:pPr>
                      <a:r>
                        <a:rPr lang="en-US" sz="800" dirty="0">
                          <a:solidFill>
                            <a:schemeClr val="tx1"/>
                          </a:solidFill>
                        </a:rPr>
                        <a:t>Optimal polling scheme</a:t>
                      </a:r>
                    </a:p>
                    <a:p>
                      <a:pPr marL="231775" indent="-231775">
                        <a:buFont typeface="+mj-lt"/>
                        <a:buAutoNum type="arabicPeriod" startAt="3"/>
                      </a:pPr>
                      <a:r>
                        <a:rPr lang="en-US" sz="1100" dirty="0">
                          <a:solidFill>
                            <a:schemeClr val="tx1"/>
                          </a:solidFill>
                        </a:rPr>
                        <a:t>Verification: </a:t>
                      </a:r>
                      <a:r>
                        <a:rPr lang="en-US" sz="800" dirty="0">
                          <a:solidFill>
                            <a:schemeClr val="tx1"/>
                          </a:solidFill>
                        </a:rPr>
                        <a:t>Visualization through</a:t>
                      </a:r>
                    </a:p>
                    <a:p>
                      <a:pPr marL="971550" lvl="1" indent="-514350">
                        <a:buFont typeface="+mj-lt"/>
                        <a:buAutoNum type="romanLcPeriod"/>
                      </a:pPr>
                      <a:r>
                        <a:rPr lang="en-US" sz="800" dirty="0">
                          <a:solidFill>
                            <a:schemeClr val="tx1"/>
                          </a:solidFill>
                        </a:rPr>
                        <a:t>Onion-ring visualization, </a:t>
                      </a:r>
                    </a:p>
                    <a:p>
                      <a:pPr marL="971550" lvl="1" indent="-514350">
                        <a:buFont typeface="+mj-lt"/>
                        <a:buAutoNum type="romanLcPeriod"/>
                      </a:pPr>
                      <a:r>
                        <a:rPr lang="en-US" sz="800" dirty="0">
                          <a:solidFill>
                            <a:schemeClr val="tx1"/>
                          </a:solidFill>
                        </a:rPr>
                        <a:t>Time-series based visualization, Historical summarized report</a:t>
                      </a:r>
                    </a:p>
                  </a:txBody>
                  <a:tcPr marL="68580" marR="68580" marT="34290" marB="34290">
                    <a:solidFill>
                      <a:schemeClr val="bg1"/>
                    </a:solidFill>
                  </a:tcPr>
                </a:tc>
                <a:extLst>
                  <a:ext uri="{0D108BD9-81ED-4DB2-BD59-A6C34878D82A}">
                    <a16:rowId xmlns:a16="http://schemas.microsoft.com/office/drawing/2014/main" val="185282389"/>
                  </a:ext>
                </a:extLst>
              </a:tr>
            </a:tbl>
          </a:graphicData>
        </a:graphic>
      </p:graphicFrame>
      <p:pic>
        <p:nvPicPr>
          <p:cNvPr id="13" name="Picture 12"/>
          <p:cNvPicPr>
            <a:picLocks noChangeAspect="1"/>
          </p:cNvPicPr>
          <p:nvPr/>
        </p:nvPicPr>
        <p:blipFill rotWithShape="1">
          <a:blip r:embed="rId4"/>
          <a:srcRect l="70824" t="52467" r="1754"/>
          <a:stretch/>
        </p:blipFill>
        <p:spPr>
          <a:xfrm>
            <a:off x="3124552" y="5070342"/>
            <a:ext cx="841388" cy="897350"/>
          </a:xfrm>
          <a:prstGeom prst="rect">
            <a:avLst/>
          </a:prstGeom>
        </p:spPr>
      </p:pic>
      <p:pic>
        <p:nvPicPr>
          <p:cNvPr id="14" name="Picture 13"/>
          <p:cNvPicPr>
            <a:picLocks noChangeAspect="1"/>
          </p:cNvPicPr>
          <p:nvPr/>
        </p:nvPicPr>
        <p:blipFill rotWithShape="1">
          <a:blip r:embed="rId4"/>
          <a:srcRect l="66774" t="9421" r="7135" b="63902"/>
          <a:stretch/>
        </p:blipFill>
        <p:spPr>
          <a:xfrm>
            <a:off x="1961849" y="5214432"/>
            <a:ext cx="1337310" cy="841517"/>
          </a:xfrm>
          <a:prstGeom prst="rect">
            <a:avLst/>
          </a:prstGeom>
        </p:spPr>
      </p:pic>
      <p:sp>
        <p:nvSpPr>
          <p:cNvPr id="15" name="TextBox 14"/>
          <p:cNvSpPr txBox="1"/>
          <p:nvPr/>
        </p:nvSpPr>
        <p:spPr>
          <a:xfrm>
            <a:off x="7687403" y="1972348"/>
            <a:ext cx="263214" cy="276999"/>
          </a:xfrm>
          <a:prstGeom prst="rect">
            <a:avLst/>
          </a:prstGeom>
          <a:noFill/>
        </p:spPr>
        <p:txBody>
          <a:bodyPr wrap="none" rtlCol="0">
            <a:spAutoFit/>
          </a:bodyPr>
          <a:lstStyle/>
          <a:p>
            <a:r>
              <a:rPr lang="en-US" sz="1200" dirty="0">
                <a:solidFill>
                  <a:srgbClr val="0000FF"/>
                </a:solidFill>
              </a:rPr>
              <a:t>4</a:t>
            </a:r>
            <a:endParaRPr lang="en-US" sz="1050" dirty="0">
              <a:solidFill>
                <a:srgbClr val="0000FF"/>
              </a:solidFill>
            </a:endParaRPr>
          </a:p>
        </p:txBody>
      </p:sp>
      <p:pic>
        <p:nvPicPr>
          <p:cNvPr id="16" name="그림 1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56" y="1713155"/>
            <a:ext cx="3218009" cy="1252468"/>
          </a:xfrm>
          <a:prstGeom prst="rect">
            <a:avLst/>
          </a:prstGeom>
          <a:noFill/>
        </p:spPr>
      </p:pic>
      <p:sp>
        <p:nvSpPr>
          <p:cNvPr id="4" name="Rectangle 3"/>
          <p:cNvSpPr/>
          <p:nvPr/>
        </p:nvSpPr>
        <p:spPr>
          <a:xfrm>
            <a:off x="-71489" y="1546160"/>
            <a:ext cx="4286302" cy="253916"/>
          </a:xfrm>
          <a:prstGeom prst="rect">
            <a:avLst/>
          </a:prstGeom>
        </p:spPr>
        <p:txBody>
          <a:bodyPr wrap="square">
            <a:spAutoFit/>
          </a:bodyPr>
          <a:lstStyle/>
          <a:p>
            <a:r>
              <a:rPr lang="en-US" sz="1050" dirty="0">
                <a:solidFill>
                  <a:srgbClr val="0202FF"/>
                </a:solidFill>
              </a:rPr>
              <a:t>Kubernetes cluster formed with Edge IoT-gateways distributed at Multi-site </a:t>
            </a:r>
          </a:p>
        </p:txBody>
      </p:sp>
      <p:grpSp>
        <p:nvGrpSpPr>
          <p:cNvPr id="19" name="Group"/>
          <p:cNvGrpSpPr/>
          <p:nvPr/>
        </p:nvGrpSpPr>
        <p:grpSpPr>
          <a:xfrm>
            <a:off x="163549" y="-12907"/>
            <a:ext cx="8980451" cy="687114"/>
            <a:chOff x="0" y="0"/>
            <a:chExt cx="12847721" cy="884861"/>
          </a:xfrm>
        </p:grpSpPr>
        <p:pic>
          <p:nvPicPr>
            <p:cNvPr id="20" name="ChulaEngineering-2.png" descr="ChulaEngineering-2.png"/>
            <p:cNvPicPr>
              <a:picLocks noChangeAspect="1"/>
            </p:cNvPicPr>
            <p:nvPr/>
          </p:nvPicPr>
          <p:blipFill>
            <a:blip r:embed="rId6"/>
            <a:stretch>
              <a:fillRect/>
            </a:stretch>
          </p:blipFill>
          <p:spPr>
            <a:xfrm>
              <a:off x="0" y="186787"/>
              <a:ext cx="2583075" cy="399152"/>
            </a:xfrm>
            <a:prstGeom prst="rect">
              <a:avLst/>
            </a:prstGeom>
            <a:ln w="12700" cap="flat">
              <a:noFill/>
              <a:miter lim="400000"/>
            </a:ln>
            <a:effectLst/>
          </p:spPr>
        </p:pic>
        <p:pic>
          <p:nvPicPr>
            <p:cNvPr id="21" name="Screen Shot 2561-03-12 at 2.51.54 AM.png" descr="Screen Shot 2561-03-12 at 2.51.54 AM.png"/>
            <p:cNvPicPr>
              <a:picLocks noChangeAspect="1"/>
            </p:cNvPicPr>
            <p:nvPr/>
          </p:nvPicPr>
          <p:blipFill>
            <a:blip r:embed="rId7"/>
            <a:stretch>
              <a:fillRect/>
            </a:stretch>
          </p:blipFill>
          <p:spPr>
            <a:xfrm>
              <a:off x="2766034" y="84879"/>
              <a:ext cx="601556" cy="564423"/>
            </a:xfrm>
            <a:prstGeom prst="rect">
              <a:avLst/>
            </a:prstGeom>
            <a:ln w="12700" cap="flat">
              <a:noFill/>
              <a:miter lim="400000"/>
            </a:ln>
            <a:effectLst/>
          </p:spPr>
        </p:pic>
        <p:pic>
          <p:nvPicPr>
            <p:cNvPr id="22" name="Screen Shot 2561-03-12 at 2.53.24 AM.png" descr="Screen Shot 2561-03-12 at 2.53.24 AM.png"/>
            <p:cNvPicPr>
              <a:picLocks noChangeAspect="1"/>
            </p:cNvPicPr>
            <p:nvPr/>
          </p:nvPicPr>
          <p:blipFill>
            <a:blip r:embed="rId8"/>
            <a:stretch>
              <a:fillRect/>
            </a:stretch>
          </p:blipFill>
          <p:spPr>
            <a:xfrm>
              <a:off x="7383626" y="84879"/>
              <a:ext cx="1631834" cy="564423"/>
            </a:xfrm>
            <a:prstGeom prst="rect">
              <a:avLst/>
            </a:prstGeom>
            <a:ln w="12700" cap="flat">
              <a:noFill/>
              <a:miter lim="400000"/>
            </a:ln>
            <a:effectLst/>
          </p:spPr>
        </p:pic>
        <p:pic>
          <p:nvPicPr>
            <p:cNvPr id="23" name="Screen Shot 2561-03-12 at 2.54.53 AM.png" descr="Screen Shot 2561-03-12 at 2.54.53 AM.png"/>
            <p:cNvPicPr>
              <a:picLocks noChangeAspect="1"/>
            </p:cNvPicPr>
            <p:nvPr/>
          </p:nvPicPr>
          <p:blipFill>
            <a:blip r:embed="rId9"/>
            <a:stretch>
              <a:fillRect/>
            </a:stretch>
          </p:blipFill>
          <p:spPr>
            <a:xfrm>
              <a:off x="4489410" y="65254"/>
              <a:ext cx="1777484" cy="603674"/>
            </a:xfrm>
            <a:prstGeom prst="rect">
              <a:avLst/>
            </a:prstGeom>
            <a:ln w="12700" cap="flat">
              <a:noFill/>
              <a:miter lim="400000"/>
            </a:ln>
            <a:effectLst/>
          </p:spPr>
        </p:pic>
        <p:pic>
          <p:nvPicPr>
            <p:cNvPr id="24" name="Logo-nuol.gif" descr="Logo-nuol.gif"/>
            <p:cNvPicPr>
              <a:picLocks noChangeAspect="1"/>
            </p:cNvPicPr>
            <p:nvPr/>
          </p:nvPicPr>
          <p:blipFill>
            <a:blip r:embed="rId10"/>
            <a:stretch>
              <a:fillRect/>
            </a:stretch>
          </p:blipFill>
          <p:spPr>
            <a:xfrm>
              <a:off x="6543048" y="33389"/>
              <a:ext cx="564424" cy="851473"/>
            </a:xfrm>
            <a:prstGeom prst="rect">
              <a:avLst/>
            </a:prstGeom>
            <a:ln w="12700" cap="flat">
              <a:noFill/>
              <a:miter lim="400000"/>
            </a:ln>
            <a:effectLst/>
          </p:spPr>
        </p:pic>
        <p:pic>
          <p:nvPicPr>
            <p:cNvPr id="25" name="todailogo.png" descr="todailogo.png"/>
            <p:cNvPicPr>
              <a:picLocks noChangeAspect="1"/>
            </p:cNvPicPr>
            <p:nvPr/>
          </p:nvPicPr>
          <p:blipFill>
            <a:blip r:embed="rId11"/>
            <a:stretch>
              <a:fillRect/>
            </a:stretch>
          </p:blipFill>
          <p:spPr>
            <a:xfrm>
              <a:off x="3626663" y="65254"/>
              <a:ext cx="603674" cy="603674"/>
            </a:xfrm>
            <a:prstGeom prst="rect">
              <a:avLst/>
            </a:prstGeom>
            <a:ln w="12700" cap="flat">
              <a:noFill/>
              <a:miter lim="400000"/>
            </a:ln>
            <a:effectLst/>
          </p:spPr>
        </p:pic>
        <p:grpSp>
          <p:nvGrpSpPr>
            <p:cNvPr id="26" name="Group"/>
            <p:cNvGrpSpPr/>
            <p:nvPr/>
          </p:nvGrpSpPr>
          <p:grpSpPr>
            <a:xfrm>
              <a:off x="9103395" y="0"/>
              <a:ext cx="3744327" cy="734182"/>
              <a:chOff x="0" y="0"/>
              <a:chExt cx="3744326" cy="734181"/>
            </a:xfrm>
          </p:grpSpPr>
          <p:pic>
            <p:nvPicPr>
              <p:cNvPr id="27" name="Screen Shot 2561-03-12 at 2.45.57 AM.png" descr="Screen Shot 2561-03-12 at 2.45.57 AM.png"/>
              <p:cNvPicPr>
                <a:picLocks noChangeAspect="1"/>
              </p:cNvPicPr>
              <p:nvPr/>
            </p:nvPicPr>
            <p:blipFill>
              <a:blip r:embed="rId12"/>
              <a:stretch>
                <a:fillRect/>
              </a:stretch>
            </p:blipFill>
            <p:spPr>
              <a:xfrm>
                <a:off x="0" y="0"/>
                <a:ext cx="3744327" cy="734182"/>
              </a:xfrm>
              <a:prstGeom prst="rect">
                <a:avLst/>
              </a:prstGeom>
              <a:ln w="12700" cap="flat">
                <a:noFill/>
                <a:miter lim="400000"/>
              </a:ln>
              <a:effectLst/>
            </p:spPr>
          </p:pic>
          <p:pic>
            <p:nvPicPr>
              <p:cNvPr id="28" name="Screen Shot 2562-12-09 at 12.01.28 PM.png" descr="Screen Shot 2562-12-09 at 12.01.28 PM.png"/>
              <p:cNvPicPr>
                <a:picLocks noChangeAspect="1"/>
              </p:cNvPicPr>
              <p:nvPr/>
            </p:nvPicPr>
            <p:blipFill>
              <a:blip r:embed="rId13"/>
              <a:stretch>
                <a:fillRect/>
              </a:stretch>
            </p:blipFill>
            <p:spPr>
              <a:xfrm>
                <a:off x="1768442" y="157272"/>
                <a:ext cx="753149" cy="493732"/>
              </a:xfrm>
              <a:prstGeom prst="rect">
                <a:avLst/>
              </a:prstGeom>
              <a:ln w="12700" cap="flat">
                <a:noFill/>
                <a:miter lim="400000"/>
              </a:ln>
              <a:effectLst/>
            </p:spPr>
          </p:pic>
        </p:grpSp>
      </p:grpSp>
      <p:grpSp>
        <p:nvGrpSpPr>
          <p:cNvPr id="29" name="Group"/>
          <p:cNvGrpSpPr/>
          <p:nvPr/>
        </p:nvGrpSpPr>
        <p:grpSpPr>
          <a:xfrm>
            <a:off x="1031545" y="6183957"/>
            <a:ext cx="7323058" cy="684744"/>
            <a:chOff x="0" y="0"/>
            <a:chExt cx="12184489" cy="1059885"/>
          </a:xfrm>
        </p:grpSpPr>
        <p:pic>
          <p:nvPicPr>
            <p:cNvPr id="30" name="image10.png" descr="image10.png"/>
            <p:cNvPicPr>
              <a:picLocks noChangeAspect="1"/>
            </p:cNvPicPr>
            <p:nvPr/>
          </p:nvPicPr>
          <p:blipFill>
            <a:blip r:embed="rId14"/>
            <a:stretch>
              <a:fillRect/>
            </a:stretch>
          </p:blipFill>
          <p:spPr>
            <a:xfrm>
              <a:off x="0" y="0"/>
              <a:ext cx="1404311" cy="1059886"/>
            </a:xfrm>
            <a:prstGeom prst="rect">
              <a:avLst/>
            </a:prstGeom>
            <a:ln w="12700" cap="flat">
              <a:noFill/>
              <a:miter lim="400000"/>
            </a:ln>
            <a:effectLst/>
          </p:spPr>
        </p:pic>
        <p:sp>
          <p:nvSpPr>
            <p:cNvPr id="31" name="3rd Collaboration Community Meeting, 8 Sep 2020, Thailand-Laos-Korea"/>
            <p:cNvSpPr txBox="1"/>
            <p:nvPr/>
          </p:nvSpPr>
          <p:spPr>
            <a:xfrm>
              <a:off x="1402189" y="402637"/>
              <a:ext cx="10782301" cy="503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70000" lnSpcReduction="20000"/>
            </a:bodyPr>
            <a:lstStyle>
              <a:lvl1pPr>
                <a:defRPr sz="2400" b="1">
                  <a:solidFill>
                    <a:srgbClr val="33555E"/>
                  </a:solidFill>
                  <a:latin typeface="Helvetica"/>
                  <a:ea typeface="Helvetica"/>
                  <a:cs typeface="Helvetica"/>
                  <a:sym typeface="Helvetica"/>
                </a:defRPr>
              </a:lvl1pPr>
            </a:lstStyle>
            <a:p>
              <a:r>
                <a:rPr sz="2000" dirty="0"/>
                <a:t>3rd Collaboration Community Meeting, 8 Sep 2020, Thailand-Laos-Korea</a:t>
              </a:r>
            </a:p>
          </p:txBody>
        </p:sp>
      </p:grpSp>
    </p:spTree>
    <p:extLst>
      <p:ext uri="{BB962C8B-B14F-4D97-AF65-F5344CB8AC3E}">
        <p14:creationId xmlns:p14="http://schemas.microsoft.com/office/powerpoint/2010/main" val="2413013144"/>
      </p:ext>
    </p:extLst>
  </p:cSld>
  <p:clrMapOvr>
    <a:masterClrMapping/>
  </p:clrMapOvr>
</p:sld>
</file>

<file path=ppt/theme/theme1.xml><?xml version="1.0" encoding="utf-8"?>
<a:theme xmlns:a="http://schemas.openxmlformats.org/drawingml/2006/main" name="1_디자인 사용자 지정">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1536</TotalTime>
  <Words>2771</Words>
  <Application>Microsoft Office PowerPoint</Application>
  <PresentationFormat>นำเสนอทางหน้าจอ (4:3)</PresentationFormat>
  <Paragraphs>354</Paragraphs>
  <Slides>15</Slides>
  <Notes>10</Notes>
  <HiddenSlides>0</HiddenSlides>
  <MMClips>0</MMClips>
  <ScaleCrop>false</ScaleCrop>
  <HeadingPairs>
    <vt:vector size="8" baseType="variant">
      <vt:variant>
        <vt:lpstr>ฟอนต์ที่ถูกใช้</vt:lpstr>
      </vt:variant>
      <vt:variant>
        <vt:i4>8</vt:i4>
      </vt:variant>
      <vt:variant>
        <vt:lpstr>ธีม</vt:lpstr>
      </vt:variant>
      <vt:variant>
        <vt:i4>2</vt:i4>
      </vt:variant>
      <vt:variant>
        <vt:lpstr>เซิร์ฟเวอร์ OLE ฝังตัว</vt:lpstr>
      </vt:variant>
      <vt:variant>
        <vt:i4>1</vt:i4>
      </vt:variant>
      <vt:variant>
        <vt:lpstr>ชื่อเรื่องสไลด์</vt:lpstr>
      </vt:variant>
      <vt:variant>
        <vt:i4>15</vt:i4>
      </vt:variant>
    </vt:vector>
  </HeadingPairs>
  <TitlesOfParts>
    <vt:vector size="26" baseType="lpstr">
      <vt:lpstr>맑은 고딕</vt:lpstr>
      <vt:lpstr>Arial</vt:lpstr>
      <vt:lpstr>Calibri</vt:lpstr>
      <vt:lpstr>Calibri Light</vt:lpstr>
      <vt:lpstr>Helvetica</vt:lpstr>
      <vt:lpstr>HY헤드라인M</vt:lpstr>
      <vt:lpstr>Times New Roman</vt:lpstr>
      <vt:lpstr>Wingdings</vt:lpstr>
      <vt:lpstr>1_디자인 사용자 지정</vt:lpstr>
      <vt:lpstr>Office Theme</vt:lpstr>
      <vt:lpstr>Image</vt:lpstr>
      <vt:lpstr>Maintaining SmartX Operations for OF@TEIN+ Distributed Cloud-native Edge Boxes</vt:lpstr>
      <vt:lpstr>Research Work</vt:lpstr>
      <vt:lpstr>งานนำเสนอ PowerPoint</vt:lpstr>
      <vt:lpstr>Cloud-native Computing</vt:lpstr>
      <vt:lpstr>OF@TEIN+ Playground  (2019) (Production-focused Playground Tower for SmartX Micro-Boxes Operation)</vt:lpstr>
      <vt:lpstr>งานนำเสนอ PowerPoint</vt:lpstr>
      <vt:lpstr>Maintaining persistence SmartX Multi-View Visibility</vt:lpstr>
      <vt:lpstr>Design for Maintaining Persistent Playground Visibility</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 M Ahmad</dc:creator>
  <cp:lastModifiedBy>ภัทรศักดฺ นามศรี</cp:lastModifiedBy>
  <cp:revision>51</cp:revision>
  <dcterms:created xsi:type="dcterms:W3CDTF">2020-09-06T05:18:56Z</dcterms:created>
  <dcterms:modified xsi:type="dcterms:W3CDTF">2020-09-07T10:31:03Z</dcterms:modified>
</cp:coreProperties>
</file>